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473" r:id="rId4"/>
    <p:sldId id="505" r:id="rId5"/>
    <p:sldId id="504" r:id="rId6"/>
    <p:sldId id="501" r:id="rId7"/>
    <p:sldId id="502" r:id="rId8"/>
    <p:sldId id="503" r:id="rId9"/>
    <p:sldId id="258" r:id="rId10"/>
    <p:sldId id="507" r:id="rId11"/>
    <p:sldId id="485" r:id="rId12"/>
    <p:sldId id="410" r:id="rId13"/>
    <p:sldId id="506" r:id="rId14"/>
    <p:sldId id="487" r:id="rId15"/>
    <p:sldId id="508" r:id="rId16"/>
    <p:sldId id="292" r:id="rId17"/>
    <p:sldId id="488" r:id="rId18"/>
    <p:sldId id="498" r:id="rId19"/>
    <p:sldId id="509" r:id="rId20"/>
    <p:sldId id="264" r:id="rId21"/>
    <p:sldId id="490" r:id="rId22"/>
    <p:sldId id="492" r:id="rId23"/>
    <p:sldId id="466" r:id="rId24"/>
    <p:sldId id="467" r:id="rId25"/>
    <p:sldId id="489" r:id="rId26"/>
    <p:sldId id="499" r:id="rId27"/>
    <p:sldId id="276" r:id="rId28"/>
    <p:sldId id="26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232" y="8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5139D-F980-F14D-936A-F5431C3974F5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7F61A-7560-DC41-B24F-3C99A811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25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D9665-EDDC-4B65-A5EC-9F3F11A394B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316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new class of neural network has emerged and gained popularity recently</a:t>
            </a:r>
          </a:p>
          <a:p>
            <a:endParaRPr lang="en-US" dirty="0"/>
          </a:p>
          <a:p>
            <a:r>
              <a:rPr lang="en-US" dirty="0"/>
              <a:t>Incorporate relational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9F4C8-510A-C148-A7DF-51FB7E6698C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18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9EF8-4634-F941-93F8-60894CC67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C6745-2603-ED4F-9162-83618087E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E4319-CE2C-C447-AF63-B5685E005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46337-0557-C44D-8699-5819A2E89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91B77-7928-3B46-BB07-AC7D45470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6234D6-68D2-9448-88E0-B0BD64342DE2}"/>
              </a:ext>
            </a:extLst>
          </p:cNvPr>
          <p:cNvGrpSpPr/>
          <p:nvPr userDrawn="1"/>
        </p:nvGrpSpPr>
        <p:grpSpPr>
          <a:xfrm>
            <a:off x="10372350" y="6288304"/>
            <a:ext cx="1604904" cy="501216"/>
            <a:chOff x="8123797" y="379963"/>
            <a:chExt cx="3294725" cy="9708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38446C-D8D4-114D-A6F4-24B1A8F3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C2A1FA-7FEA-EB47-82BE-C07D4A487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444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F37B-8DD5-D14A-919F-7C734F0C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5241F-C996-6641-9857-EAB07C17E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A957B-8417-5241-87BE-856E242E5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A92E1-DA42-044F-A48F-5106974A1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B63DD-A920-9D4C-BF75-890FACBC2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7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18E7DF-6669-294B-91AA-194C40A6D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F3964-F461-4F46-9C04-6C66004F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84D11-0471-9549-B579-E1C5A6B1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83C44-2DF1-BB4C-BD6C-623ADC3C4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2446C-B782-0C44-A413-FC9D25332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92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C244-7BE2-D84C-B401-A17AF9F42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5A59-AAC6-EA46-AEBF-1CF711CB4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A03A3-958D-9E46-970E-22D775326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F3D66-519F-B64E-A515-FBA51CDF3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761CC-91B6-C149-8F45-AC8BE081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21D2F5-97F0-6B43-AE11-958C228005DA}"/>
              </a:ext>
            </a:extLst>
          </p:cNvPr>
          <p:cNvGrpSpPr/>
          <p:nvPr userDrawn="1"/>
        </p:nvGrpSpPr>
        <p:grpSpPr>
          <a:xfrm>
            <a:off x="10372350" y="6288304"/>
            <a:ext cx="1604904" cy="501216"/>
            <a:chOff x="8123797" y="379963"/>
            <a:chExt cx="3294725" cy="9708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691F7A-D275-E748-8605-E0AF07B37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DC25B1E-3EBD-604A-83C8-26748D4343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5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90368-CA93-614C-A140-522EAF6C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0C23-6DC9-2A43-9515-1C40CEEBD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2FB97-96A0-154D-BBE6-D1C43C8A8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DA158-7BA5-8047-A43C-42A12743E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45A3D-7108-D448-816D-528E689E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3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7958-2A9D-FB4E-B6EB-F1756A93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5C37A-A15C-ED4E-A0ED-129E962BF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2CCBC-5595-B24E-B0DE-F04AE7266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A1807-929A-C548-8B79-21CD9FB4B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624C3-BB59-0840-BD9C-6296B0C5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78E98-4D73-9248-A3EC-04858E00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9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C797-82A2-5243-B7AE-C28124E6F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F2D12-D0B8-E048-BFFB-042315056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52EAC-129C-394B-A5C1-E11D0D1E4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1C676F-B491-5B4F-B290-3A741DF246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05B50-6699-174A-99A0-DB4F2DE9C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2FC29B-A63A-3D40-8E0E-5338B3E7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DC6530-53A4-D143-BA47-24EBB3DF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6EFF0E-565A-244E-80BC-FDCDE0CD1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3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0240-8384-C343-9004-1E176498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8A193-A6BC-A845-9E08-E60822AD9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B457D-2627-414B-A583-FFFD7F72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66E4-F7D7-2147-94A7-E5A2F905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4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21038A-B2C9-1E45-9ED0-3E73F30C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B83A1-4401-564C-8080-57529153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A978C-EB3B-BA4D-8D1E-1E87E98B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61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CE19-06DE-E546-AB68-10F582D6E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53E2-E456-2944-AEDC-CC1754B1C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59968-877B-BA46-A10D-0BA25C792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407AA-12C8-854C-A03A-8B1D7A76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A00BE-C743-6746-BDE5-190AEB41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C3BE4-0CD9-9D4B-9E7B-86719C20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5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7E487-83AE-9B42-8AB8-36F0F189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E39210-8E18-614E-80F2-ECA2921E2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AA14B-5047-0F42-9BF0-829DEDA88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9300E9-7576-1641-A058-147CFDD5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5B6D3-8E4A-B948-8F9E-B452F42A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D2AE6-6A40-F048-B05C-746FB28F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9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AF6BE1-63A9-8540-B23B-C91093CD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1D140-BBEF-5846-87B0-3EF933D76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C3EA6-F10D-C545-AFD9-6032729AB4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2E4AA-7AED-9D43-9664-D10041560CE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264A-25BB-D44B-A5F4-561EE3F92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6846-98AD-4241-B77C-1DCBA03E2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5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://dgl.ai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lc/dgl" TargetMode="External"/><Relationship Id="rId2" Type="http://schemas.openxmlformats.org/officeDocument/2006/relationships/hyperlink" Target="https://www.dgl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cuss.dgl.ai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91A5-5711-444B-AC9B-26BD778D4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887" y="1373543"/>
            <a:ext cx="10950222" cy="204125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Microsoft Sans Serif" panose="020B0604020202020204" pitchFamily="34" charset="0"/>
              </a:rPr>
              <a:t>Learning Graph Neural Networks with</a:t>
            </a:r>
            <a:br>
              <a:rPr lang="en-US" b="1" dirty="0">
                <a:cs typeface="Microsoft Sans Serif" panose="020B0604020202020204" pitchFamily="34" charset="0"/>
              </a:rPr>
            </a:br>
            <a:r>
              <a:rPr lang="en-US" b="1" dirty="0">
                <a:cs typeface="Microsoft Sans Serif" panose="020B0604020202020204" pitchFamily="34" charset="0"/>
              </a:rPr>
              <a:t>Deep Graph Library</a:t>
            </a:r>
            <a:endParaRPr lang="en-US" sz="4000" b="1" dirty="0">
              <a:cs typeface="Microsoft Sans Serif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4A680-0AC0-2A43-A8BD-AB1F24A48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964" y="3843776"/>
            <a:ext cx="9722069" cy="2514161"/>
          </a:xfrm>
        </p:spPr>
        <p:txBody>
          <a:bodyPr>
            <a:normAutofit/>
          </a:bodyPr>
          <a:lstStyle/>
          <a:p>
            <a:r>
              <a:rPr lang="en-US" dirty="0" err="1"/>
              <a:t>Minjie</a:t>
            </a:r>
            <a:r>
              <a:rPr lang="en-US" dirty="0"/>
              <a:t> Wang  &amp; Lingfan Yu</a:t>
            </a:r>
          </a:p>
          <a:p>
            <a:r>
              <a:rPr lang="en-US" sz="1800" dirty="0"/>
              <a:t>with DGL Team</a:t>
            </a:r>
          </a:p>
          <a:p>
            <a:r>
              <a:rPr lang="en-US" sz="1800" dirty="0"/>
              <a:t>New York University, NYU Shanghai, AWS, AWS Shanghai AI Lab</a:t>
            </a:r>
          </a:p>
          <a:p>
            <a:endParaRPr lang="en-US" sz="1800" dirty="0"/>
          </a:p>
          <a:p>
            <a:r>
              <a:rPr lang="en-US" sz="1800" dirty="0"/>
              <a:t>GTC 2019 Instructor-led training (L9134)</a:t>
            </a:r>
          </a:p>
          <a:p>
            <a:r>
              <a:rPr lang="en-US" dirty="0">
                <a:hlinkClick r:id="rId2"/>
              </a:rPr>
              <a:t>http://dgl.ai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9265F-715B-D040-8DFE-7BF8526F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403" y="5100856"/>
            <a:ext cx="2293152" cy="120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7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6BF2-8A04-4440-8E71-F11858EB3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48575" cy="1325563"/>
          </a:xfrm>
        </p:spPr>
        <p:txBody>
          <a:bodyPr/>
          <a:lstStyle/>
          <a:p>
            <a:r>
              <a:rPr lang="en-US" dirty="0"/>
              <a:t>GNN in Computer Vision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6442C-A652-9D4D-897B-B7ACEDCB7645}"/>
              </a:ext>
            </a:extLst>
          </p:cNvPr>
          <p:cNvSpPr txBox="1"/>
          <p:nvPr/>
        </p:nvSpPr>
        <p:spPr>
          <a:xfrm>
            <a:off x="1562661" y="4849275"/>
            <a:ext cx="2810934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3" b="1" dirty="0"/>
              <a:t>Knowledge Graph for</a:t>
            </a:r>
          </a:p>
          <a:p>
            <a:pPr algn="ctr"/>
            <a:r>
              <a:rPr lang="en-US" altLang="zh-CN" sz="2133" b="1" dirty="0"/>
              <a:t>Image Classification</a:t>
            </a:r>
          </a:p>
          <a:p>
            <a:pPr algn="ctr"/>
            <a:r>
              <a:rPr lang="en-US" altLang="zh-CN" sz="1600" dirty="0"/>
              <a:t>[Kenneth et al. CVPR’17]</a:t>
            </a:r>
            <a:endParaRPr lang="zh-CN" alt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A8F4E-4BB7-6446-8BF6-1EE594EAA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47" y="1730169"/>
            <a:ext cx="4897162" cy="2744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5A4CF-61F3-024C-B162-C62D39F3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869" y="2005177"/>
            <a:ext cx="4563086" cy="23035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B2C224C-76AB-D340-B683-A580CDE262D2}"/>
              </a:ext>
            </a:extLst>
          </p:cNvPr>
          <p:cNvSpPr txBox="1"/>
          <p:nvPr/>
        </p:nvSpPr>
        <p:spPr>
          <a:xfrm>
            <a:off x="7794945" y="4849275"/>
            <a:ext cx="2810934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3" b="1" dirty="0"/>
              <a:t>Label Graph for</a:t>
            </a:r>
          </a:p>
          <a:p>
            <a:pPr algn="ctr"/>
            <a:r>
              <a:rPr lang="en-US" altLang="zh-CN" sz="2133" b="1" dirty="0"/>
              <a:t>Image Classification</a:t>
            </a:r>
          </a:p>
          <a:p>
            <a:pPr algn="ctr"/>
            <a:r>
              <a:rPr lang="en-US" altLang="zh-CN" sz="1600" dirty="0"/>
              <a:t>[Jia et al. ECCV’14]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6323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9BE8-9664-AA4C-88C3-8B82AC44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5444" cy="1325563"/>
          </a:xfrm>
        </p:spPr>
        <p:txBody>
          <a:bodyPr/>
          <a:lstStyle/>
          <a:p>
            <a:r>
              <a:rPr lang="en-US" dirty="0"/>
              <a:t>Existing tools do not support GNNs well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4C21B6-ADF1-CA4C-8D1B-CAC771D74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6807"/>
          </a:xfrm>
        </p:spPr>
        <p:txBody>
          <a:bodyPr/>
          <a:lstStyle/>
          <a:p>
            <a:r>
              <a:rPr lang="en-US" dirty="0"/>
              <a:t>Writing GNNs is hard in TensorFlow/</a:t>
            </a:r>
            <a:r>
              <a:rPr lang="en-US" dirty="0" err="1"/>
              <a:t>Pytorch</a:t>
            </a:r>
            <a:r>
              <a:rPr lang="en-US" dirty="0"/>
              <a:t>/</a:t>
            </a:r>
            <a:r>
              <a:rPr lang="en-US" dirty="0" err="1"/>
              <a:t>MXNet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0BC09-39BF-C745-8206-B40AF2F99F82}"/>
              </a:ext>
            </a:extLst>
          </p:cNvPr>
          <p:cNvSpPr txBox="1"/>
          <p:nvPr/>
        </p:nvSpPr>
        <p:spPr>
          <a:xfrm>
            <a:off x="1631372" y="3345895"/>
            <a:ext cx="8929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(Our implementation) caused </a:t>
            </a:r>
            <a:r>
              <a:rPr lang="en-US" sz="2400" i="1" dirty="0">
                <a:solidFill>
                  <a:srgbClr val="C00000"/>
                </a:solidFill>
              </a:rPr>
              <a:t>OOM </a:t>
            </a:r>
            <a:r>
              <a:rPr lang="en-US" sz="2400" i="1" dirty="0"/>
              <a:t>…</a:t>
            </a:r>
            <a:r>
              <a:rPr lang="en-US" sz="2400" i="1" dirty="0">
                <a:solidFill>
                  <a:srgbClr val="C00000"/>
                </a:solidFill>
              </a:rPr>
              <a:t> </a:t>
            </a:r>
            <a:r>
              <a:rPr lang="en-US" sz="2400" i="1" dirty="0"/>
              <a:t>which is the reason for the lack of results on </a:t>
            </a:r>
            <a:r>
              <a:rPr lang="en-US" sz="2400" i="1" dirty="0" err="1"/>
              <a:t>Pubmed</a:t>
            </a:r>
            <a:r>
              <a:rPr lang="en-US" sz="2400" i="1" dirty="0"/>
              <a:t>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ADDBC-2E1F-A240-B44B-D8936A2D9BE9}"/>
              </a:ext>
            </a:extLst>
          </p:cNvPr>
          <p:cNvSpPr txBox="1"/>
          <p:nvPr/>
        </p:nvSpPr>
        <p:spPr>
          <a:xfrm>
            <a:off x="4237225" y="4889206"/>
            <a:ext cx="6123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-- from the authors of Graph Attention Network [ICLR’18]</a:t>
            </a:r>
            <a:endParaRPr lang="zh-CN" alt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8489B8-8D77-F14D-BD47-56FBC1E1F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1" r="45739" b="31037"/>
          <a:stretch/>
        </p:blipFill>
        <p:spPr>
          <a:xfrm>
            <a:off x="1094688" y="3074040"/>
            <a:ext cx="536684" cy="5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71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Existing implementations are often slow 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773" y="1518168"/>
            <a:ext cx="2496277" cy="29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tree_images/ch08-tree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39497"/>
            <a:ext cx="2952863" cy="19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5577" y="4552714"/>
            <a:ext cx="2458110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Sentence Parse Tree</a:t>
            </a:r>
          </a:p>
          <a:p>
            <a:pPr algn="ctr"/>
            <a:r>
              <a:rPr lang="en-US" altLang="zh-CN" sz="1600" dirty="0"/>
              <a:t>[Tai et al. ACL’15]</a:t>
            </a:r>
            <a:endParaRPr lang="zh-CN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940285" y="4552714"/>
            <a:ext cx="200125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Molecule Graph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Jin</a:t>
            </a:r>
            <a:r>
              <a:rPr lang="en-US" altLang="zh-CN" sz="1600" dirty="0"/>
              <a:t> et al. ICML’18]</a:t>
            </a:r>
            <a:endParaRPr lang="zh-CN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38433" y="5469142"/>
            <a:ext cx="3552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Training speed of one popular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PyTorch</a:t>
            </a:r>
            <a:r>
              <a:rPr lang="en-US" altLang="zh-CN" sz="2400" b="1" dirty="0">
                <a:solidFill>
                  <a:schemeClr val="accent2"/>
                </a:solidFill>
              </a:rPr>
              <a:t> version is only 23 trees/s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37685" y="5469142"/>
            <a:ext cx="2806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Author’s code in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PyTorch</a:t>
            </a:r>
            <a:r>
              <a:rPr lang="en-US" altLang="zh-CN" sz="2400" b="1" dirty="0">
                <a:solidFill>
                  <a:schemeClr val="accent2"/>
                </a:solidFill>
              </a:rPr>
              <a:t>: 8.25 graphs/s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92A1803B-D375-ED42-B0A9-832DCAE2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947" y="2144472"/>
            <a:ext cx="3821479" cy="1966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08D570-9DA7-6E42-B238-F67EEB5956FB}"/>
              </a:ext>
            </a:extLst>
          </p:cNvPr>
          <p:cNvSpPr txBox="1"/>
          <p:nvPr/>
        </p:nvSpPr>
        <p:spPr>
          <a:xfrm>
            <a:off x="8586493" y="4552714"/>
            <a:ext cx="248638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Base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Schlichtkrull</a:t>
            </a:r>
            <a:r>
              <a:rPr lang="en-US" altLang="zh-CN" sz="1600" dirty="0"/>
              <a:t> et al. arxiv’17]</a:t>
            </a:r>
            <a:endParaRPr lang="zh-CN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7AE8BE-C6D6-2E47-B00A-4115CF363FC5}"/>
              </a:ext>
            </a:extLst>
          </p:cNvPr>
          <p:cNvSpPr txBox="1"/>
          <p:nvPr/>
        </p:nvSpPr>
        <p:spPr>
          <a:xfrm>
            <a:off x="8586493" y="5469142"/>
            <a:ext cx="2638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Cannot run on GPU</a:t>
            </a:r>
          </a:p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due to OOM</a:t>
            </a:r>
          </a:p>
        </p:txBody>
      </p:sp>
    </p:spTree>
    <p:extLst>
      <p:ext uri="{BB962C8B-B14F-4D97-AF65-F5344CB8AC3E}">
        <p14:creationId xmlns:p14="http://schemas.microsoft.com/office/powerpoint/2010/main" val="801225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EC10-44A9-EF47-8436-15AC214A8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programming GNN hard?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FBC82A-9760-1440-87F4-B0188EC8E341}"/>
                  </a:ext>
                </a:extLst>
              </p:cNvPr>
              <p:cNvSpPr txBox="1"/>
              <p:nvPr/>
            </p:nvSpPr>
            <p:spPr>
              <a:xfrm>
                <a:off x="2696219" y="3766944"/>
                <a:ext cx="1636888" cy="607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𝑚𝑠𝑔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FBC82A-9760-1440-87F4-B0188EC8E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219" y="3766944"/>
                <a:ext cx="1636888" cy="607602"/>
              </a:xfrm>
              <a:prstGeom prst="rect">
                <a:avLst/>
              </a:prstGeom>
              <a:blipFill>
                <a:blip r:embed="rId2"/>
                <a:stretch>
                  <a:fillRect l="-2308" t="-112500" r="-3846" b="-18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57A421D-C676-A74A-95F5-A2D532081EBB}"/>
              </a:ext>
            </a:extLst>
          </p:cNvPr>
          <p:cNvGrpSpPr/>
          <p:nvPr/>
        </p:nvGrpSpPr>
        <p:grpSpPr>
          <a:xfrm>
            <a:off x="1032694" y="2562048"/>
            <a:ext cx="3110411" cy="2911718"/>
            <a:chOff x="1190742" y="2923823"/>
            <a:chExt cx="3110411" cy="291171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FD60E1C-1596-9344-B9A3-B290E84525D5}"/>
                </a:ext>
              </a:extLst>
            </p:cNvPr>
            <p:cNvSpPr/>
            <p:nvPr/>
          </p:nvSpPr>
          <p:spPr>
            <a:xfrm>
              <a:off x="2244425" y="4158954"/>
              <a:ext cx="471338" cy="480953"/>
            </a:xfrm>
            <a:prstGeom prst="ellipse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1637A75-03A4-3848-A326-1FD3B404B180}"/>
                </a:ext>
              </a:extLst>
            </p:cNvPr>
            <p:cNvSpPr/>
            <p:nvPr/>
          </p:nvSpPr>
          <p:spPr>
            <a:xfrm>
              <a:off x="3059344" y="3079409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7FBB09-4D80-CF41-94F7-2E8D762837CC}"/>
                </a:ext>
              </a:extLst>
            </p:cNvPr>
            <p:cNvSpPr/>
            <p:nvPr/>
          </p:nvSpPr>
          <p:spPr>
            <a:xfrm>
              <a:off x="1190742" y="3319886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02ABE8-18D2-C445-89D6-3B59A7B52D1E}"/>
                </a:ext>
              </a:extLst>
            </p:cNvPr>
            <p:cNvSpPr/>
            <p:nvPr/>
          </p:nvSpPr>
          <p:spPr>
            <a:xfrm>
              <a:off x="1224997" y="5114575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7CBD0C-8E0B-3647-A7A5-07D8791F6676}"/>
                </a:ext>
              </a:extLst>
            </p:cNvPr>
            <p:cNvSpPr/>
            <p:nvPr/>
          </p:nvSpPr>
          <p:spPr>
            <a:xfrm>
              <a:off x="3147376" y="5086181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744C1B3-B50E-F640-A4BC-DC0C22B79996}"/>
                </a:ext>
              </a:extLst>
            </p:cNvPr>
            <p:cNvCxnSpPr>
              <a:cxnSpLocks/>
              <a:stCxn id="10" idx="5"/>
              <a:endCxn id="8" idx="1"/>
            </p:cNvCxnSpPr>
            <p:nvPr/>
          </p:nvCxnSpPr>
          <p:spPr>
            <a:xfrm>
              <a:off x="1593054" y="3730405"/>
              <a:ext cx="720397" cy="49898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A25B967-1FCF-9B49-B97E-CA771E8727E8}"/>
                </a:ext>
              </a:extLst>
            </p:cNvPr>
            <p:cNvCxnSpPr>
              <a:stCxn id="9" idx="3"/>
              <a:endCxn id="8" idx="7"/>
            </p:cNvCxnSpPr>
            <p:nvPr/>
          </p:nvCxnSpPr>
          <p:spPr>
            <a:xfrm flipH="1">
              <a:off x="2646737" y="3489928"/>
              <a:ext cx="481633" cy="73945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CE57A94-3D7D-B643-BE7A-BA824C172FA8}"/>
                </a:ext>
              </a:extLst>
            </p:cNvPr>
            <p:cNvCxnSpPr>
              <a:stCxn id="12" idx="1"/>
              <a:endCxn id="8" idx="5"/>
            </p:cNvCxnSpPr>
            <p:nvPr/>
          </p:nvCxnSpPr>
          <p:spPr>
            <a:xfrm flipH="1" flipV="1">
              <a:off x="2646737" y="4569473"/>
              <a:ext cx="569665" cy="58714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0E981C-A37C-B249-9C0D-ECB652E81E6C}"/>
                </a:ext>
              </a:extLst>
            </p:cNvPr>
            <p:cNvCxnSpPr>
              <a:stCxn id="11" idx="7"/>
              <a:endCxn id="8" idx="3"/>
            </p:cNvCxnSpPr>
            <p:nvPr/>
          </p:nvCxnSpPr>
          <p:spPr>
            <a:xfrm flipV="1">
              <a:off x="1627309" y="4569473"/>
              <a:ext cx="686142" cy="6155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E81154E-5FB4-3447-8B70-EF5858690AFE}"/>
                </a:ext>
              </a:extLst>
            </p:cNvPr>
            <p:cNvSpPr/>
            <p:nvPr/>
          </p:nvSpPr>
          <p:spPr>
            <a:xfrm>
              <a:off x="1593054" y="3079409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B7FEBD-36AB-AE4A-B500-3618102AAF3A}"/>
                </a:ext>
              </a:extLst>
            </p:cNvPr>
            <p:cNvSpPr/>
            <p:nvPr/>
          </p:nvSpPr>
          <p:spPr>
            <a:xfrm>
              <a:off x="1706539" y="5595065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2E5C62-84E8-AE47-A9E7-931B466A42AE}"/>
                </a:ext>
              </a:extLst>
            </p:cNvPr>
            <p:cNvSpPr/>
            <p:nvPr/>
          </p:nvSpPr>
          <p:spPr>
            <a:xfrm>
              <a:off x="3616312" y="2923823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10F8EF-5978-EB4C-A7E9-FFABEF389119}"/>
                </a:ext>
              </a:extLst>
            </p:cNvPr>
            <p:cNvSpPr/>
            <p:nvPr/>
          </p:nvSpPr>
          <p:spPr>
            <a:xfrm>
              <a:off x="3807728" y="5385284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7ADD23-F72D-9F40-86DE-27C9EC8004BE}"/>
              </a:ext>
            </a:extLst>
          </p:cNvPr>
          <p:cNvGrpSpPr/>
          <p:nvPr/>
        </p:nvGrpSpPr>
        <p:grpSpPr>
          <a:xfrm>
            <a:off x="2810183" y="3247731"/>
            <a:ext cx="1941268" cy="395496"/>
            <a:chOff x="2810183" y="3247731"/>
            <a:chExt cx="1941268" cy="3954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856EFD-098F-E744-9131-5F2C13B0DF43}"/>
                </a:ext>
              </a:extLst>
            </p:cNvPr>
            <p:cNvSpPr/>
            <p:nvPr/>
          </p:nvSpPr>
          <p:spPr>
            <a:xfrm>
              <a:off x="2810183" y="3402751"/>
              <a:ext cx="493425" cy="240476"/>
            </a:xfrm>
            <a:prstGeom prst="rect">
              <a:avLst/>
            </a:prstGeom>
            <a:solidFill>
              <a:schemeClr val="accent2"/>
            </a:solidFill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626BD6-2828-8C44-B490-506B0E45C862}"/>
                    </a:ext>
                  </a:extLst>
                </p:cNvPr>
                <p:cNvSpPr txBox="1"/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51</m:t>
                            </m:r>
                          </m:sub>
                          <m:sup/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626BD6-2828-8C44-B490-506B0E45C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blipFill>
                  <a:blip r:embed="rId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1748064-CA9B-8D4C-9B2A-A24ECEEBF715}"/>
              </a:ext>
            </a:extLst>
          </p:cNvPr>
          <p:cNvSpPr txBox="1"/>
          <p:nvPr/>
        </p:nvSpPr>
        <p:spPr>
          <a:xfrm>
            <a:off x="473627" y="5672864"/>
            <a:ext cx="4855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On edge: how messages are calculated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On node: how messages are aggregated and consumed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598DCA-46D5-B141-B275-AE3FBCD0CF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9" r="15838"/>
          <a:stretch/>
        </p:blipFill>
        <p:spPr>
          <a:xfrm>
            <a:off x="7627363" y="2899434"/>
            <a:ext cx="4304116" cy="2387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C7293F5-6FE7-A84A-8DE7-8DA9370463B7}"/>
              </a:ext>
            </a:extLst>
          </p:cNvPr>
          <p:cNvSpPr txBox="1"/>
          <p:nvPr/>
        </p:nvSpPr>
        <p:spPr>
          <a:xfrm>
            <a:off x="7761689" y="5497044"/>
            <a:ext cx="342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How tensors are transformed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2468F0C-63F8-6249-8C22-0B0FEB2C6DA5}"/>
              </a:ext>
            </a:extLst>
          </p:cNvPr>
          <p:cNvSpPr txBox="1">
            <a:spLocks/>
          </p:cNvSpPr>
          <p:nvPr/>
        </p:nvSpPr>
        <p:spPr>
          <a:xfrm>
            <a:off x="7194522" y="1644860"/>
            <a:ext cx="4736957" cy="988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Tensorflow</a:t>
            </a:r>
            <a:r>
              <a:rPr lang="en-US" altLang="zh-CN" dirty="0"/>
              <a:t>/</a:t>
            </a:r>
            <a:r>
              <a:rPr lang="en-US" altLang="zh-CN" dirty="0" err="1"/>
              <a:t>Pytorch</a:t>
            </a:r>
            <a:r>
              <a:rPr lang="en-US" altLang="zh-CN" dirty="0"/>
              <a:t>/</a:t>
            </a:r>
            <a:r>
              <a:rPr lang="en-US" altLang="zh-CN" dirty="0" err="1"/>
              <a:t>MXNet</a:t>
            </a:r>
            <a:r>
              <a:rPr lang="en-US" altLang="zh-CN" dirty="0"/>
              <a:t> provides tensor programming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7B73F5E-266F-A242-989F-D1320F0A0B6F}"/>
              </a:ext>
            </a:extLst>
          </p:cNvPr>
          <p:cNvSpPr txBox="1">
            <a:spLocks/>
          </p:cNvSpPr>
          <p:nvPr/>
        </p:nvSpPr>
        <p:spPr>
          <a:xfrm>
            <a:off x="501730" y="1639498"/>
            <a:ext cx="5446534" cy="53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GNN is based on </a:t>
            </a:r>
            <a:r>
              <a:rPr lang="en-US" altLang="zh-CN" dirty="0">
                <a:solidFill>
                  <a:srgbClr val="C00000"/>
                </a:solidFill>
              </a:rPr>
              <a:t>message passing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F02643E-044F-C34E-B87F-04723D881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212" y="2843238"/>
            <a:ext cx="4243115" cy="214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7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 uiExpand="1" build="p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2B74-F190-E54C-9056-8C8007C3D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Our System: Deep Graph Library (DGL)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0E628FF-DDE2-9345-BF4F-401B38B7E0BC}"/>
              </a:ext>
            </a:extLst>
          </p:cNvPr>
          <p:cNvSpPr/>
          <p:nvPr/>
        </p:nvSpPr>
        <p:spPr>
          <a:xfrm>
            <a:off x="3740727" y="1690688"/>
            <a:ext cx="4821382" cy="540763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GNN Models</a:t>
            </a:r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1DC016B-2E82-7B46-91DC-CE33F6F2A969}"/>
              </a:ext>
            </a:extLst>
          </p:cNvPr>
          <p:cNvSpPr/>
          <p:nvPr/>
        </p:nvSpPr>
        <p:spPr>
          <a:xfrm>
            <a:off x="3740727" y="2408808"/>
            <a:ext cx="4821382" cy="1600852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1C82-AB4B-C147-AA8B-0C2F5B747222}"/>
              </a:ext>
            </a:extLst>
          </p:cNvPr>
          <p:cNvSpPr txBox="1"/>
          <p:nvPr/>
        </p:nvSpPr>
        <p:spPr>
          <a:xfrm>
            <a:off x="5774895" y="2484793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</a:rPr>
              <a:t>DGL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9D9FEA-847D-084D-8D2E-E99FDF56926B}"/>
              </a:ext>
            </a:extLst>
          </p:cNvPr>
          <p:cNvSpPr/>
          <p:nvPr/>
        </p:nvSpPr>
        <p:spPr>
          <a:xfrm>
            <a:off x="4073241" y="3050150"/>
            <a:ext cx="1066799" cy="748146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Passing</a:t>
            </a:r>
            <a:endParaRPr lang="en-US"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27CCF06-0A6E-1B4E-98FF-21A3B6C02B47}"/>
              </a:ext>
            </a:extLst>
          </p:cNvPr>
          <p:cNvSpPr/>
          <p:nvPr/>
        </p:nvSpPr>
        <p:spPr>
          <a:xfrm>
            <a:off x="5299369" y="3050150"/>
            <a:ext cx="1066799" cy="748146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Graph Sampling</a:t>
            </a:r>
            <a:endParaRPr lang="en-US" sz="12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59AC46-5EE7-5B4D-8077-D2365D3C23CF}"/>
              </a:ext>
            </a:extLst>
          </p:cNvPr>
          <p:cNvSpPr/>
          <p:nvPr/>
        </p:nvSpPr>
        <p:spPr>
          <a:xfrm>
            <a:off x="6525497" y="3050150"/>
            <a:ext cx="1066799" cy="748146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Batched Graphs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3DEBD3-2F66-6B43-AABE-1B6E3AE06953}"/>
              </a:ext>
            </a:extLst>
          </p:cNvPr>
          <p:cNvSpPr txBox="1"/>
          <p:nvPr/>
        </p:nvSpPr>
        <p:spPr>
          <a:xfrm>
            <a:off x="7766801" y="309157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317BF0B-4388-0749-A389-755DCB09A84C}"/>
              </a:ext>
            </a:extLst>
          </p:cNvPr>
          <p:cNvSpPr/>
          <p:nvPr/>
        </p:nvSpPr>
        <p:spPr>
          <a:xfrm>
            <a:off x="3740727" y="4187017"/>
            <a:ext cx="1586352" cy="55864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Pytorch</a:t>
            </a:r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BE14269-9A87-EB46-8C20-93485AF71F27}"/>
              </a:ext>
            </a:extLst>
          </p:cNvPr>
          <p:cNvSpPr/>
          <p:nvPr/>
        </p:nvSpPr>
        <p:spPr>
          <a:xfrm>
            <a:off x="5500254" y="4187017"/>
            <a:ext cx="1586352" cy="55864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MXNet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6D5E17-C659-274D-AEB1-51F977783A44}"/>
              </a:ext>
            </a:extLst>
          </p:cNvPr>
          <p:cNvSpPr txBox="1"/>
          <p:nvPr/>
        </p:nvSpPr>
        <p:spPr>
          <a:xfrm>
            <a:off x="7086606" y="4281487"/>
            <a:ext cx="1863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more is coming …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A004F9A-370E-6741-AF45-CB264CA37E6B}"/>
              </a:ext>
            </a:extLst>
          </p:cNvPr>
          <p:cNvSpPr/>
          <p:nvPr/>
        </p:nvSpPr>
        <p:spPr>
          <a:xfrm>
            <a:off x="3740727" y="4986975"/>
            <a:ext cx="4821382" cy="540763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Compilers (TVM (Neo), ONNX)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12D2929-2F29-9543-8103-2D4A1FCD8231}"/>
              </a:ext>
            </a:extLst>
          </p:cNvPr>
          <p:cNvSpPr/>
          <p:nvPr/>
        </p:nvSpPr>
        <p:spPr>
          <a:xfrm>
            <a:off x="3740727" y="5707017"/>
            <a:ext cx="4821382" cy="540763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GPU,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FPGA, IP core, Arm …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526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2E8B-F789-DC4A-A302-B7F2FFE8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 has open-sourced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335C7-F43A-234C-AFBE-C15A7753C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150"/>
          <a:stretch/>
        </p:blipFill>
        <p:spPr>
          <a:xfrm>
            <a:off x="1000450" y="1405721"/>
            <a:ext cx="10191099" cy="569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AB34D5-77FE-EA4C-88DD-98E936AB4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691"/>
          <a:stretch/>
        </p:blipFill>
        <p:spPr>
          <a:xfrm>
            <a:off x="987676" y="1975655"/>
            <a:ext cx="10203873" cy="404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45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A00E96-509B-6440-A4B7-8951ADB76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77417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831AC-FDD7-C347-A05C-FA304F4F3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200" y="1"/>
            <a:ext cx="6247657" cy="4598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FC8E99-5BCF-DB4E-AE1F-B76DEC2DD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328" y="1439917"/>
            <a:ext cx="5778672" cy="541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9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7951-AA12-0B47-B499-54F220F0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DGL’s offers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F1B63-DD40-F64B-B571-6DC21C5C1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 off-the-shelf most popular GNN models (w/ detailed tutorials)</a:t>
            </a:r>
          </a:p>
          <a:p>
            <a:r>
              <a:rPr lang="en-US" dirty="0"/>
              <a:t>A central repo for 9 popular GNN datasets (</a:t>
            </a:r>
            <a:r>
              <a:rPr lang="en-US" dirty="0" err="1"/>
              <a:t>cora</a:t>
            </a:r>
            <a:r>
              <a:rPr lang="en-US" dirty="0"/>
              <a:t>, </a:t>
            </a:r>
            <a:r>
              <a:rPr lang="en-US" dirty="0" err="1"/>
              <a:t>pubmed</a:t>
            </a:r>
            <a:r>
              <a:rPr lang="en-US" dirty="0"/>
              <a:t>, …)</a:t>
            </a:r>
          </a:p>
          <a:p>
            <a:r>
              <a:rPr lang="en-US" dirty="0"/>
              <a:t>Easy developing for advanced GNNs:</a:t>
            </a:r>
          </a:p>
          <a:p>
            <a:pPr lvl="1"/>
            <a:r>
              <a:rPr lang="en-US" dirty="0"/>
              <a:t>Sampling for Large graphs</a:t>
            </a:r>
          </a:p>
          <a:p>
            <a:pPr lvl="2"/>
            <a:r>
              <a:rPr lang="en-US" dirty="0" err="1"/>
              <a:t>PinSAGE</a:t>
            </a:r>
            <a:r>
              <a:rPr lang="en-US" dirty="0"/>
              <a:t> [WWW’18], [</a:t>
            </a:r>
            <a:r>
              <a:rPr lang="en-US" dirty="0" err="1"/>
              <a:t>Jianfei</a:t>
            </a:r>
            <a:r>
              <a:rPr lang="en-US" dirty="0"/>
              <a:t> et al., ICML’18], </a:t>
            </a:r>
            <a:r>
              <a:rPr lang="en-US" dirty="0" err="1"/>
              <a:t>FastGCN</a:t>
            </a:r>
            <a:r>
              <a:rPr lang="en-US" dirty="0"/>
              <a:t> [ICLR’18], …</a:t>
            </a:r>
          </a:p>
          <a:p>
            <a:pPr lvl="1"/>
            <a:r>
              <a:rPr lang="en-US" dirty="0"/>
              <a:t>Dynamic graphs</a:t>
            </a:r>
          </a:p>
          <a:p>
            <a:pPr lvl="2"/>
            <a:r>
              <a:rPr lang="en-US" dirty="0"/>
              <a:t>JTNN [ICML’18], DGMG [CVPR’18], …</a:t>
            </a:r>
          </a:p>
          <a:p>
            <a:pPr lvl="1"/>
            <a:r>
              <a:rPr lang="en-US" dirty="0"/>
              <a:t>Batching of Multiple graphs</a:t>
            </a:r>
          </a:p>
          <a:p>
            <a:pPr lvl="2"/>
            <a:r>
              <a:rPr lang="en-US" dirty="0" err="1"/>
              <a:t>TreeLSTM</a:t>
            </a:r>
            <a:r>
              <a:rPr lang="en-US" dirty="0"/>
              <a:t> [ACL’15], GAT [ICLR’18], …</a:t>
            </a:r>
          </a:p>
        </p:txBody>
      </p:sp>
    </p:spTree>
    <p:extLst>
      <p:ext uri="{BB962C8B-B14F-4D97-AF65-F5344CB8AC3E}">
        <p14:creationId xmlns:p14="http://schemas.microsoft.com/office/powerpoint/2010/main" val="56040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46E7-591C-9F4E-8DB8-C4781D44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C23CE-D2CF-5A4D-8907-4D28AD64F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20400" cy="501015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Basics.ipynb</a:t>
            </a:r>
            <a:endParaRPr lang="en-US" dirty="0"/>
          </a:p>
          <a:p>
            <a:pPr lvl="1"/>
            <a:r>
              <a:rPr lang="en-US" dirty="0" err="1"/>
              <a:t>Contruct</a:t>
            </a:r>
            <a:r>
              <a:rPr lang="en-US" dirty="0"/>
              <a:t> a graph for community detection</a:t>
            </a:r>
          </a:p>
          <a:p>
            <a:pPr lvl="1"/>
            <a:endParaRPr lang="en-US" dirty="0"/>
          </a:p>
          <a:p>
            <a:r>
              <a:rPr lang="en-US" dirty="0" err="1"/>
              <a:t>MessagePassing.ipynb</a:t>
            </a:r>
            <a:endParaRPr lang="en-US" dirty="0"/>
          </a:p>
          <a:p>
            <a:pPr lvl="1"/>
            <a:r>
              <a:rPr lang="en-US" dirty="0"/>
              <a:t>Try some basic message passing</a:t>
            </a:r>
          </a:p>
          <a:p>
            <a:pPr lvl="1"/>
            <a:endParaRPr lang="en-US" dirty="0"/>
          </a:p>
          <a:p>
            <a:r>
              <a:rPr lang="en-US" dirty="0" err="1"/>
              <a:t>GCN.ipynb</a:t>
            </a:r>
            <a:endParaRPr lang="en-US" dirty="0"/>
          </a:p>
          <a:p>
            <a:pPr lvl="1"/>
            <a:r>
              <a:rPr lang="en-US" dirty="0"/>
              <a:t>Implement Graph Convolutional Network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Speedup.ipynb</a:t>
            </a:r>
            <a:endParaRPr lang="en-US" dirty="0"/>
          </a:p>
          <a:p>
            <a:pPr lvl="1"/>
            <a:r>
              <a:rPr lang="en-US" dirty="0"/>
              <a:t>Speed up tricks in DGL</a:t>
            </a:r>
          </a:p>
          <a:p>
            <a:pPr lvl="1"/>
            <a:endParaRPr lang="en-US" dirty="0"/>
          </a:p>
          <a:p>
            <a:r>
              <a:rPr lang="en-US" dirty="0" err="1"/>
              <a:t>BatchGraph.ipynb</a:t>
            </a:r>
            <a:endParaRPr lang="en-US" dirty="0"/>
          </a:p>
          <a:p>
            <a:pPr lvl="1"/>
            <a:r>
              <a:rPr lang="en-US" dirty="0"/>
              <a:t>(Advanced) Batch execution of multiple graphs, and perform efficient read-out on batch of graphs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3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6B97C-BFD7-2144-BCA1-4D5A7DB35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06E6A-F985-1946-AEE5-09CC86918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36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88116-5445-6E43-B281-83CD7624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are everywhere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CC3DA2-CD5D-D149-A592-50C6FC7607E9}"/>
              </a:ext>
            </a:extLst>
          </p:cNvPr>
          <p:cNvGrpSpPr/>
          <p:nvPr/>
        </p:nvGrpSpPr>
        <p:grpSpPr>
          <a:xfrm>
            <a:off x="4847113" y="2994213"/>
            <a:ext cx="3166017" cy="2235122"/>
            <a:chOff x="468350" y="3503505"/>
            <a:chExt cx="3166017" cy="2235122"/>
          </a:xfrm>
        </p:grpSpPr>
        <p:pic>
          <p:nvPicPr>
            <p:cNvPr id="5" name="Picture 2" descr="Image result for molecular structure">
              <a:extLst>
                <a:ext uri="{FF2B5EF4-FFF2-40B4-BE49-F238E27FC236}">
                  <a16:creationId xmlns:a16="http://schemas.microsoft.com/office/drawing/2014/main" id="{F7B8AD95-1639-E845-8DE4-1475F6924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50" y="3503505"/>
              <a:ext cx="3166017" cy="1561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09E1D7-2441-8E46-8E05-7862E69AFEB8}"/>
                </a:ext>
              </a:extLst>
            </p:cNvPr>
            <p:cNvSpPr txBox="1"/>
            <p:nvPr/>
          </p:nvSpPr>
          <p:spPr>
            <a:xfrm>
              <a:off x="681720" y="5369295"/>
              <a:ext cx="27392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Protein/Molecule structure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A7159B9-786F-1045-BAF7-1196BCD520C6}"/>
              </a:ext>
            </a:extLst>
          </p:cNvPr>
          <p:cNvGrpSpPr/>
          <p:nvPr/>
        </p:nvGrpSpPr>
        <p:grpSpPr>
          <a:xfrm>
            <a:off x="945726" y="2994213"/>
            <a:ext cx="3081763" cy="2235122"/>
            <a:chOff x="7705493" y="2458182"/>
            <a:chExt cx="3081763" cy="2235122"/>
          </a:xfrm>
        </p:grpSpPr>
        <p:pic>
          <p:nvPicPr>
            <p:cNvPr id="8" name="Picture 6" descr="Image result for social network">
              <a:extLst>
                <a:ext uri="{FF2B5EF4-FFF2-40B4-BE49-F238E27FC236}">
                  <a16:creationId xmlns:a16="http://schemas.microsoft.com/office/drawing/2014/main" id="{20A9F63B-F05C-434E-9008-546D44721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5493" y="2458182"/>
              <a:ext cx="3081763" cy="1730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CE00FE-411F-B443-8DA4-A3A64304BF3B}"/>
                </a:ext>
              </a:extLst>
            </p:cNvPr>
            <p:cNvSpPr txBox="1"/>
            <p:nvPr/>
          </p:nvSpPr>
          <p:spPr>
            <a:xfrm>
              <a:off x="8458241" y="4323972"/>
              <a:ext cx="1576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Social network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4070B6-F1B0-954B-A02C-C25DEF3E18E8}"/>
              </a:ext>
            </a:extLst>
          </p:cNvPr>
          <p:cNvGrpSpPr/>
          <p:nvPr/>
        </p:nvGrpSpPr>
        <p:grpSpPr>
          <a:xfrm>
            <a:off x="8629552" y="2994213"/>
            <a:ext cx="2897149" cy="2237032"/>
            <a:chOff x="8940134" y="4442629"/>
            <a:chExt cx="2897149" cy="2237032"/>
          </a:xfrm>
        </p:grpSpPr>
        <p:pic>
          <p:nvPicPr>
            <p:cNvPr id="11" name="Picture 8" descr="Image result for knowledge graph">
              <a:extLst>
                <a:ext uri="{FF2B5EF4-FFF2-40B4-BE49-F238E27FC236}">
                  <a16:creationId xmlns:a16="http://schemas.microsoft.com/office/drawing/2014/main" id="{F9DD62DF-84B0-B94B-B1AD-3BD8EAF64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0134" y="4442629"/>
              <a:ext cx="2897149" cy="173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346AF3-263A-854D-A02D-F782EB443145}"/>
                </a:ext>
              </a:extLst>
            </p:cNvPr>
            <p:cNvSpPr txBox="1"/>
            <p:nvPr/>
          </p:nvSpPr>
          <p:spPr>
            <a:xfrm>
              <a:off x="9484293" y="6310329"/>
              <a:ext cx="180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Knowledge graph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3677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D673-4282-0146-8102-1C4B7E70D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DGL’s Message Passing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C1A83-C957-5049-A00C-CB3338075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computations over batched of nodes / edges</a:t>
            </a:r>
          </a:p>
          <a:p>
            <a:pPr lvl="1"/>
            <a:r>
              <a:rPr lang="en-US" dirty="0"/>
              <a:t>Send((u, v), </a:t>
            </a:r>
            <a:r>
              <a:rPr lang="en-US" dirty="0" err="1"/>
              <a:t>message_func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Recv</a:t>
            </a:r>
            <a:r>
              <a:rPr lang="en-US" dirty="0"/>
              <a:t>(v, </a:t>
            </a:r>
            <a:r>
              <a:rPr lang="en-US" dirty="0" err="1"/>
              <a:t>reduce_func</a:t>
            </a:r>
            <a:r>
              <a:rPr lang="en-US" dirty="0"/>
              <a:t>, </a:t>
            </a:r>
            <a:r>
              <a:rPr lang="en-US" dirty="0" err="1"/>
              <a:t>apply_func</a:t>
            </a:r>
            <a:r>
              <a:rPr lang="en-US" dirty="0"/>
              <a:t>)</a:t>
            </a:r>
          </a:p>
        </p:txBody>
      </p:sp>
      <p:sp>
        <p:nvSpPr>
          <p:cNvPr id="25" name="椭圆 3">
            <a:extLst>
              <a:ext uri="{FF2B5EF4-FFF2-40B4-BE49-F238E27FC236}">
                <a16:creationId xmlns:a16="http://schemas.microsoft.com/office/drawing/2014/main" id="{44FB77D9-E0E0-3E40-B6B1-92C492681F84}"/>
              </a:ext>
            </a:extLst>
          </p:cNvPr>
          <p:cNvSpPr/>
          <p:nvPr/>
        </p:nvSpPr>
        <p:spPr>
          <a:xfrm>
            <a:off x="2030761" y="3266261"/>
            <a:ext cx="1123716" cy="11237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n w="285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</a:p>
          <a:p>
            <a:pPr algn="ctr"/>
            <a:r>
              <a:rPr lang="en-US" altLang="zh-CN" sz="1400" dirty="0">
                <a:ln w="285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endParaRPr lang="en-US" sz="1400" dirty="0">
              <a:ln w="28575">
                <a:noFill/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椭圆 15">
            <a:extLst>
              <a:ext uri="{FF2B5EF4-FFF2-40B4-BE49-F238E27FC236}">
                <a16:creationId xmlns:a16="http://schemas.microsoft.com/office/drawing/2014/main" id="{9BA1F435-7DA8-D44D-9A37-DD40214A41A8}"/>
              </a:ext>
            </a:extLst>
          </p:cNvPr>
          <p:cNvSpPr/>
          <p:nvPr/>
        </p:nvSpPr>
        <p:spPr>
          <a:xfrm>
            <a:off x="7842281" y="3266261"/>
            <a:ext cx="1123716" cy="11237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n w="285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Destination</a:t>
            </a:r>
          </a:p>
          <a:p>
            <a:pPr algn="ctr"/>
            <a:r>
              <a:rPr lang="en-US" altLang="zh-CN" sz="1400" dirty="0">
                <a:ln w="285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endParaRPr lang="en-US" sz="1400" dirty="0">
              <a:ln w="28575">
                <a:noFill/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直接箭头连接符 17">
            <a:extLst>
              <a:ext uri="{FF2B5EF4-FFF2-40B4-BE49-F238E27FC236}">
                <a16:creationId xmlns:a16="http://schemas.microsoft.com/office/drawing/2014/main" id="{B96B9A05-29C9-CE49-80EF-D602B387362A}"/>
              </a:ext>
            </a:extLst>
          </p:cNvPr>
          <p:cNvCxnSpPr>
            <a:stCxn id="25" idx="6"/>
            <a:endCxn id="26" idx="2"/>
          </p:cNvCxnSpPr>
          <p:nvPr/>
        </p:nvCxnSpPr>
        <p:spPr>
          <a:xfrm>
            <a:off x="3154477" y="3828119"/>
            <a:ext cx="4687804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1">
            <a:extLst>
              <a:ext uri="{FF2B5EF4-FFF2-40B4-BE49-F238E27FC236}">
                <a16:creationId xmlns:a16="http://schemas.microsoft.com/office/drawing/2014/main" id="{8E9F00F1-1296-9749-9F7A-764527766580}"/>
              </a:ext>
            </a:extLst>
          </p:cNvPr>
          <p:cNvSpPr/>
          <p:nvPr/>
        </p:nvSpPr>
        <p:spPr>
          <a:xfrm>
            <a:off x="1719302" y="4739903"/>
            <a:ext cx="1746634" cy="5080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edges.src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矩形 5">
            <a:extLst>
              <a:ext uri="{FF2B5EF4-FFF2-40B4-BE49-F238E27FC236}">
                <a16:creationId xmlns:a16="http://schemas.microsoft.com/office/drawing/2014/main" id="{F67A36F6-F31B-5F4F-BEA8-205DB6703BD8}"/>
              </a:ext>
            </a:extLst>
          </p:cNvPr>
          <p:cNvSpPr/>
          <p:nvPr/>
        </p:nvSpPr>
        <p:spPr>
          <a:xfrm>
            <a:off x="4865626" y="4739903"/>
            <a:ext cx="1416422" cy="5080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ysClr val="windowText" lastClr="000000"/>
                </a:solidFill>
              </a:rPr>
              <a:t>edges.data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文本框 2">
            <a:extLst>
              <a:ext uri="{FF2B5EF4-FFF2-40B4-BE49-F238E27FC236}">
                <a16:creationId xmlns:a16="http://schemas.microsoft.com/office/drawing/2014/main" id="{4B97A335-8466-3E4A-B399-9F5CD3BD961C}"/>
              </a:ext>
            </a:extLst>
          </p:cNvPr>
          <p:cNvSpPr txBox="1"/>
          <p:nvPr/>
        </p:nvSpPr>
        <p:spPr>
          <a:xfrm>
            <a:off x="4574272" y="3924382"/>
            <a:ext cx="1999130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&lt;message&gt;: edges</a:t>
            </a:r>
          </a:p>
        </p:txBody>
      </p:sp>
      <p:cxnSp>
        <p:nvCxnSpPr>
          <p:cNvPr id="31" name="连接符: 肘形 6">
            <a:extLst>
              <a:ext uri="{FF2B5EF4-FFF2-40B4-BE49-F238E27FC236}">
                <a16:creationId xmlns:a16="http://schemas.microsoft.com/office/drawing/2014/main" id="{1305192D-4E7A-9843-960C-DA5C8428EA2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60134" y="3026199"/>
            <a:ext cx="446189" cy="2981218"/>
          </a:xfrm>
          <a:prstGeom prst="bentConnector3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8">
            <a:extLst>
              <a:ext uri="{FF2B5EF4-FFF2-40B4-BE49-F238E27FC236}">
                <a16:creationId xmlns:a16="http://schemas.microsoft.com/office/drawing/2014/main" id="{9E789D6E-D5E4-3143-A222-2BDBA324A05F}"/>
              </a:ext>
            </a:extLst>
          </p:cNvPr>
          <p:cNvCxnSpPr>
            <a:cxnSpLocks/>
          </p:cNvCxnSpPr>
          <p:nvPr/>
        </p:nvCxnSpPr>
        <p:spPr>
          <a:xfrm flipV="1">
            <a:off x="5573837" y="4293713"/>
            <a:ext cx="0" cy="446189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12">
            <a:extLst>
              <a:ext uri="{FF2B5EF4-FFF2-40B4-BE49-F238E27FC236}">
                <a16:creationId xmlns:a16="http://schemas.microsoft.com/office/drawing/2014/main" id="{46C4D459-D834-B145-94E8-7F3E6E8578BC}"/>
              </a:ext>
            </a:extLst>
          </p:cNvPr>
          <p:cNvSpPr/>
          <p:nvPr/>
        </p:nvSpPr>
        <p:spPr>
          <a:xfrm>
            <a:off x="7790055" y="5672075"/>
            <a:ext cx="1228165" cy="50809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Mailbox*</a:t>
            </a:r>
          </a:p>
        </p:txBody>
      </p:sp>
      <p:cxnSp>
        <p:nvCxnSpPr>
          <p:cNvPr id="34" name="连接符: 肘形 14">
            <a:extLst>
              <a:ext uri="{FF2B5EF4-FFF2-40B4-BE49-F238E27FC236}">
                <a16:creationId xmlns:a16="http://schemas.microsoft.com/office/drawing/2014/main" id="{F9728B3A-580F-4947-83BD-318D8063C2B4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6573402" y="4109048"/>
            <a:ext cx="1216653" cy="1817073"/>
          </a:xfrm>
          <a:prstGeom prst="bentConnector3">
            <a:avLst/>
          </a:prstGeom>
          <a:ln w="19050">
            <a:solidFill>
              <a:schemeClr val="accent2">
                <a:lumMod val="75000"/>
              </a:schemeClr>
            </a:solidFill>
            <a:prstDash val="lgDash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13">
            <a:extLst>
              <a:ext uri="{FF2B5EF4-FFF2-40B4-BE49-F238E27FC236}">
                <a16:creationId xmlns:a16="http://schemas.microsoft.com/office/drawing/2014/main" id="{C6EA84AA-AA91-284E-B156-9DE80E8DC7C4}"/>
              </a:ext>
            </a:extLst>
          </p:cNvPr>
          <p:cNvSpPr/>
          <p:nvPr/>
        </p:nvSpPr>
        <p:spPr>
          <a:xfrm>
            <a:off x="7530821" y="4739903"/>
            <a:ext cx="1746634" cy="5080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edges.dst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6" name="连接符: 肘形 10">
            <a:extLst>
              <a:ext uri="{FF2B5EF4-FFF2-40B4-BE49-F238E27FC236}">
                <a16:creationId xmlns:a16="http://schemas.microsoft.com/office/drawing/2014/main" id="{33CA40AF-55D2-F048-91FF-25E59CAAD714}"/>
              </a:ext>
            </a:extLst>
          </p:cNvPr>
          <p:cNvCxnSpPr>
            <a:cxnSpLocks/>
          </p:cNvCxnSpPr>
          <p:nvPr/>
        </p:nvCxnSpPr>
        <p:spPr>
          <a:xfrm rot="16200000" flipV="1">
            <a:off x="6793980" y="3073564"/>
            <a:ext cx="390016" cy="2830301"/>
          </a:xfrm>
          <a:prstGeom prst="bentConnector3">
            <a:avLst>
              <a:gd name="adj1" fmla="val 42822"/>
            </a:avLst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5">
            <a:extLst>
              <a:ext uri="{FF2B5EF4-FFF2-40B4-BE49-F238E27FC236}">
                <a16:creationId xmlns:a16="http://schemas.microsoft.com/office/drawing/2014/main" id="{E5398975-C46A-AF4C-B6E4-0E36069D8C6F}"/>
              </a:ext>
            </a:extLst>
          </p:cNvPr>
          <p:cNvSpPr/>
          <p:nvPr/>
        </p:nvSpPr>
        <p:spPr>
          <a:xfrm>
            <a:off x="7401569" y="3055552"/>
            <a:ext cx="2005137" cy="325634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文本框 39">
            <a:extLst>
              <a:ext uri="{FF2B5EF4-FFF2-40B4-BE49-F238E27FC236}">
                <a16:creationId xmlns:a16="http://schemas.microsoft.com/office/drawing/2014/main" id="{3F2E86E4-B032-574B-9E01-701E4F8188D8}"/>
              </a:ext>
            </a:extLst>
          </p:cNvPr>
          <p:cNvSpPr txBox="1"/>
          <p:nvPr/>
        </p:nvSpPr>
        <p:spPr>
          <a:xfrm>
            <a:off x="2442987" y="5745162"/>
            <a:ext cx="4013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*Mailbox will be emptied after recv call </a:t>
            </a:r>
            <a:r>
              <a:rPr lang="en-US" sz="2000" dirty="0"/>
              <a:t>triggers the node UDF.</a:t>
            </a:r>
          </a:p>
        </p:txBody>
      </p:sp>
      <p:sp>
        <p:nvSpPr>
          <p:cNvPr id="39" name="文本框 46">
            <a:extLst>
              <a:ext uri="{FF2B5EF4-FFF2-40B4-BE49-F238E27FC236}">
                <a16:creationId xmlns:a16="http://schemas.microsoft.com/office/drawing/2014/main" id="{4AC322BD-B42A-FC4A-B896-4DE83FC56EEF}"/>
              </a:ext>
            </a:extLst>
          </p:cNvPr>
          <p:cNvSpPr txBox="1"/>
          <p:nvPr/>
        </p:nvSpPr>
        <p:spPr>
          <a:xfrm>
            <a:off x="9643372" y="5302743"/>
            <a:ext cx="1776305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&lt;reduce&gt;: nodes</a:t>
            </a:r>
          </a:p>
        </p:txBody>
      </p:sp>
      <p:cxnSp>
        <p:nvCxnSpPr>
          <p:cNvPr id="40" name="连接符: 肘形 51">
            <a:extLst>
              <a:ext uri="{FF2B5EF4-FFF2-40B4-BE49-F238E27FC236}">
                <a16:creationId xmlns:a16="http://schemas.microsoft.com/office/drawing/2014/main" id="{77CE119C-9E36-4B42-9BE7-470639BE207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8404140" y="5247994"/>
            <a:ext cx="1239232" cy="239415"/>
          </a:xfrm>
          <a:prstGeom prst="bentConnector3">
            <a:avLst>
              <a:gd name="adj1" fmla="val 808"/>
            </a:avLst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肘形 60">
            <a:extLst>
              <a:ext uri="{FF2B5EF4-FFF2-40B4-BE49-F238E27FC236}">
                <a16:creationId xmlns:a16="http://schemas.microsoft.com/office/drawing/2014/main" id="{A650344A-0242-0346-800C-8301C30A6E5F}"/>
              </a:ext>
            </a:extLst>
          </p:cNvPr>
          <p:cNvCxnSpPr>
            <a:cxnSpLocks/>
            <a:stCxn id="33" idx="3"/>
            <a:endCxn id="39" idx="2"/>
          </p:cNvCxnSpPr>
          <p:nvPr/>
        </p:nvCxnSpPr>
        <p:spPr>
          <a:xfrm flipV="1">
            <a:off x="9018220" y="5672075"/>
            <a:ext cx="1513305" cy="254046"/>
          </a:xfrm>
          <a:prstGeom prst="bentConnector2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62">
            <a:extLst>
              <a:ext uri="{FF2B5EF4-FFF2-40B4-BE49-F238E27FC236}">
                <a16:creationId xmlns:a16="http://schemas.microsoft.com/office/drawing/2014/main" id="{04EF3A77-03D9-5647-A918-842B0F890F69}"/>
              </a:ext>
            </a:extLst>
          </p:cNvPr>
          <p:cNvSpPr txBox="1"/>
          <p:nvPr/>
        </p:nvSpPr>
        <p:spPr>
          <a:xfrm>
            <a:off x="9643373" y="4331563"/>
            <a:ext cx="1776304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&lt;apply&gt;: nodes</a:t>
            </a:r>
          </a:p>
        </p:txBody>
      </p:sp>
      <p:cxnSp>
        <p:nvCxnSpPr>
          <p:cNvPr id="44" name="连接符: 肘形 73">
            <a:extLst>
              <a:ext uri="{FF2B5EF4-FFF2-40B4-BE49-F238E27FC236}">
                <a16:creationId xmlns:a16="http://schemas.microsoft.com/office/drawing/2014/main" id="{E6F3239B-00B1-074D-9664-E71DE67D15D6}"/>
              </a:ext>
            </a:extLst>
          </p:cNvPr>
          <p:cNvCxnSpPr>
            <a:cxnSpLocks/>
            <a:stCxn id="39" idx="0"/>
            <a:endCxn id="43" idx="2"/>
          </p:cNvCxnSpPr>
          <p:nvPr/>
        </p:nvCxnSpPr>
        <p:spPr>
          <a:xfrm flipV="1">
            <a:off x="10531525" y="4700895"/>
            <a:ext cx="0" cy="60184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lgDash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连接符: 肘形 51">
            <a:extLst>
              <a:ext uri="{FF2B5EF4-FFF2-40B4-BE49-F238E27FC236}">
                <a16:creationId xmlns:a16="http://schemas.microsoft.com/office/drawing/2014/main" id="{8C21A1F3-8F86-A344-ADFF-DF505B78635C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9277455" y="4697692"/>
            <a:ext cx="751850" cy="296257"/>
          </a:xfrm>
          <a:prstGeom prst="bentConnector3">
            <a:avLst>
              <a:gd name="adj1" fmla="val 100675"/>
            </a:avLst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5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6A69-29AD-CC4B-925E-7AD971B1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DGL’s Message Passing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793A2-F2C4-584B-A75B-E3D1E2A8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563"/>
            <a:ext cx="10515600" cy="4351338"/>
          </a:xfrm>
        </p:spPr>
        <p:txBody>
          <a:bodyPr/>
          <a:lstStyle/>
          <a:p>
            <a:r>
              <a:rPr lang="en-US" dirty="0"/>
              <a:t>Message phase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05FE4E-9C88-9745-87AC-86851B1923DF}"/>
              </a:ext>
            </a:extLst>
          </p:cNvPr>
          <p:cNvSpPr/>
          <p:nvPr/>
        </p:nvSpPr>
        <p:spPr>
          <a:xfrm>
            <a:off x="3887071" y="3922842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B7D7BF-F415-A043-8A2D-C2910DC0B71C}"/>
              </a:ext>
            </a:extLst>
          </p:cNvPr>
          <p:cNvCxnSpPr>
            <a:cxnSpLocks/>
            <a:stCxn id="5" idx="6"/>
            <a:endCxn id="25" idx="1"/>
          </p:cNvCxnSpPr>
          <p:nvPr/>
        </p:nvCxnSpPr>
        <p:spPr>
          <a:xfrm>
            <a:off x="4724078" y="4316436"/>
            <a:ext cx="3041194" cy="50276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CE54B1-CDA2-574D-B388-D392FEC8978E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4724079" y="5375822"/>
            <a:ext cx="3041193" cy="67814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5F7BFF8-FCCB-F24B-8B79-68EEE3263047}"/>
              </a:ext>
            </a:extLst>
          </p:cNvPr>
          <p:cNvSpPr/>
          <p:nvPr/>
        </p:nvSpPr>
        <p:spPr>
          <a:xfrm>
            <a:off x="3887071" y="5728103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CFB1182-A7F6-8A43-9ACF-8FF39558F6C8}"/>
              </a:ext>
            </a:extLst>
          </p:cNvPr>
          <p:cNvSpPr/>
          <p:nvPr/>
        </p:nvSpPr>
        <p:spPr>
          <a:xfrm>
            <a:off x="7642695" y="4703915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DBC8BB-3A5C-C14C-9429-EFC4AF59BC77}"/>
              </a:ext>
            </a:extLst>
          </p:cNvPr>
          <p:cNvSpPr/>
          <p:nvPr/>
        </p:nvSpPr>
        <p:spPr>
          <a:xfrm>
            <a:off x="2769082" y="4016232"/>
            <a:ext cx="967408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4E822D-5E61-664C-9745-D8A9762D529D}"/>
              </a:ext>
            </a:extLst>
          </p:cNvPr>
          <p:cNvSpPr/>
          <p:nvPr/>
        </p:nvSpPr>
        <p:spPr>
          <a:xfrm>
            <a:off x="2688937" y="6011996"/>
            <a:ext cx="969264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24B060-5307-544E-993F-7FE2464AA183}"/>
              </a:ext>
            </a:extLst>
          </p:cNvPr>
          <p:cNvSpPr/>
          <p:nvPr/>
        </p:nvSpPr>
        <p:spPr>
          <a:xfrm>
            <a:off x="8842087" y="4997686"/>
            <a:ext cx="967408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F32B18-09DD-0945-8C7B-33CB3FB23302}"/>
              </a:ext>
            </a:extLst>
          </p:cNvPr>
          <p:cNvSpPr/>
          <p:nvPr/>
        </p:nvSpPr>
        <p:spPr>
          <a:xfrm>
            <a:off x="5830643" y="4016232"/>
            <a:ext cx="1225296" cy="338328"/>
          </a:xfrm>
          <a:prstGeom prst="rect">
            <a:avLst/>
          </a:prstGeom>
          <a:solidFill>
            <a:srgbClr val="9F5F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13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14A60C-8440-5947-85F4-B42B5AD9D472}"/>
              </a:ext>
            </a:extLst>
          </p:cNvPr>
          <p:cNvSpPr/>
          <p:nvPr/>
        </p:nvSpPr>
        <p:spPr>
          <a:xfrm>
            <a:off x="5216952" y="5186754"/>
            <a:ext cx="1227381" cy="338328"/>
          </a:xfrm>
          <a:prstGeom prst="rect">
            <a:avLst/>
          </a:prstGeom>
          <a:solidFill>
            <a:srgbClr val="9F5F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23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C9C443-65FE-A64C-910D-125DAC484CED}"/>
              </a:ext>
            </a:extLst>
          </p:cNvPr>
          <p:cNvGrpSpPr/>
          <p:nvPr/>
        </p:nvGrpSpPr>
        <p:grpSpPr>
          <a:xfrm>
            <a:off x="2146040" y="2730160"/>
            <a:ext cx="7840924" cy="693332"/>
            <a:chOff x="2146040" y="2730160"/>
            <a:chExt cx="7840924" cy="69333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55049B9-7262-BF40-A0AF-2F8155F925C7}"/>
                </a:ext>
              </a:extLst>
            </p:cNvPr>
            <p:cNvGrpSpPr/>
            <p:nvPr/>
          </p:nvGrpSpPr>
          <p:grpSpPr>
            <a:xfrm>
              <a:off x="2146040" y="2730160"/>
              <a:ext cx="6254276" cy="667560"/>
              <a:chOff x="3209503" y="2838756"/>
              <a:chExt cx="6254276" cy="667560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10E854-DDEA-9C4D-9CC2-54A9A4FDFFCB}"/>
                  </a:ext>
                </a:extLst>
              </p:cNvPr>
              <p:cNvSpPr txBox="1"/>
              <p:nvPr/>
            </p:nvSpPr>
            <p:spPr>
              <a:xfrm>
                <a:off x="3209503" y="2978454"/>
                <a:ext cx="62542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message_func</a:t>
                </a:r>
                <a:r>
                  <a:rPr lang="en-US" sz="2400" dirty="0"/>
                  <a:t>(                ,                    ,                 ) = 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3F8BF95-DE73-C34B-A704-F356912A7DBA}"/>
                  </a:ext>
                </a:extLst>
              </p:cNvPr>
              <p:cNvSpPr/>
              <p:nvPr/>
            </p:nvSpPr>
            <p:spPr>
              <a:xfrm>
                <a:off x="5234037" y="2850505"/>
                <a:ext cx="967408" cy="33832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A43C28F-AAAB-3B4B-9624-5D9B51E9F844}"/>
                  </a:ext>
                </a:extLst>
              </p:cNvPr>
              <p:cNvSpPr/>
              <p:nvPr/>
            </p:nvSpPr>
            <p:spPr>
              <a:xfrm>
                <a:off x="5234037" y="3169771"/>
                <a:ext cx="967408" cy="3365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FBCA3C7-89D3-024E-9CA0-E6A60CFB2985}"/>
                  </a:ext>
                </a:extLst>
              </p:cNvPr>
              <p:cNvSpPr/>
              <p:nvPr/>
            </p:nvSpPr>
            <p:spPr>
              <a:xfrm>
                <a:off x="6397556" y="2838756"/>
                <a:ext cx="1227381" cy="338328"/>
              </a:xfrm>
              <a:prstGeom prst="rect">
                <a:avLst/>
              </a:prstGeom>
              <a:solidFill>
                <a:srgbClr val="9F5FA0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13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B7C4D6F-E58A-934F-8920-CB524BB8C775}"/>
                  </a:ext>
                </a:extLst>
              </p:cNvPr>
              <p:cNvSpPr/>
              <p:nvPr/>
            </p:nvSpPr>
            <p:spPr>
              <a:xfrm>
                <a:off x="6397555" y="3167988"/>
                <a:ext cx="1227381" cy="338328"/>
              </a:xfrm>
              <a:prstGeom prst="rect">
                <a:avLst/>
              </a:prstGeom>
              <a:solidFill>
                <a:srgbClr val="9F5FA0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23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B19DF93-EBE6-6041-AB0F-E680D88D8F88}"/>
                  </a:ext>
                </a:extLst>
              </p:cNvPr>
              <p:cNvSpPr/>
              <p:nvPr/>
            </p:nvSpPr>
            <p:spPr>
              <a:xfrm>
                <a:off x="7846886" y="2838876"/>
                <a:ext cx="967408" cy="33832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</a:t>
                </a:r>
                <a:r>
                  <a:rPr lang="en-US" baseline="-25000" dirty="0"/>
                  <a:t>3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341647D-C0A1-6743-8DA9-EDB495FF1ED5}"/>
                  </a:ext>
                </a:extLst>
              </p:cNvPr>
              <p:cNvSpPr/>
              <p:nvPr/>
            </p:nvSpPr>
            <p:spPr>
              <a:xfrm>
                <a:off x="7846886" y="3167988"/>
                <a:ext cx="967408" cy="33832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</a:t>
                </a:r>
                <a:r>
                  <a:rPr lang="en-US" baseline="-25000" dirty="0"/>
                  <a:t>3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16129E5-A4B8-DC4D-9C91-5BEBD5FD1283}"/>
                </a:ext>
              </a:extLst>
            </p:cNvPr>
            <p:cNvSpPr/>
            <p:nvPr/>
          </p:nvSpPr>
          <p:spPr>
            <a:xfrm>
              <a:off x="8400316" y="2741909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C8F65E-324E-2E47-9AF7-DA290F761C96}"/>
                </a:ext>
              </a:extLst>
            </p:cNvPr>
            <p:cNvSpPr/>
            <p:nvPr/>
          </p:nvSpPr>
          <p:spPr>
            <a:xfrm>
              <a:off x="8400315" y="3080237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23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C643FF7-22B2-244A-925D-F30C3CCB458B}"/>
              </a:ext>
            </a:extLst>
          </p:cNvPr>
          <p:cNvSpPr txBox="1"/>
          <p:nvPr/>
        </p:nvSpPr>
        <p:spPr>
          <a:xfrm>
            <a:off x="4188372" y="1839551"/>
            <a:ext cx="4303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G.send</a:t>
            </a:r>
            <a:r>
              <a:rPr lang="en-US" sz="2400" dirty="0"/>
              <a:t>(([1, 2], 3), </a:t>
            </a:r>
            <a:r>
              <a:rPr lang="en-US" sz="2400" dirty="0" err="1"/>
              <a:t>message_func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381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6A69-29AD-CC4B-925E-7AD971B1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DGL’s Message Passing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793A2-F2C4-584B-A75B-E3D1E2A8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9313"/>
            <a:ext cx="10515600" cy="4351338"/>
          </a:xfrm>
        </p:spPr>
        <p:txBody>
          <a:bodyPr/>
          <a:lstStyle/>
          <a:p>
            <a:r>
              <a:rPr lang="en-US" dirty="0"/>
              <a:t>Reduce phase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05FE4E-9C88-9745-87AC-86851B1923DF}"/>
              </a:ext>
            </a:extLst>
          </p:cNvPr>
          <p:cNvSpPr/>
          <p:nvPr/>
        </p:nvSpPr>
        <p:spPr>
          <a:xfrm>
            <a:off x="3844209" y="3923579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B7D7BF-F415-A043-8A2D-C2910DC0B71C}"/>
              </a:ext>
            </a:extLst>
          </p:cNvPr>
          <p:cNvCxnSpPr>
            <a:cxnSpLocks/>
            <a:stCxn id="5" idx="6"/>
            <a:endCxn id="25" idx="1"/>
          </p:cNvCxnSpPr>
          <p:nvPr/>
        </p:nvCxnSpPr>
        <p:spPr>
          <a:xfrm>
            <a:off x="4681216" y="4317173"/>
            <a:ext cx="3041194" cy="50276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CE54B1-CDA2-574D-B388-D392FEC8978E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4681217" y="5376559"/>
            <a:ext cx="3041193" cy="67814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5F7BFF8-FCCB-F24B-8B79-68EEE3263047}"/>
              </a:ext>
            </a:extLst>
          </p:cNvPr>
          <p:cNvSpPr/>
          <p:nvPr/>
        </p:nvSpPr>
        <p:spPr>
          <a:xfrm>
            <a:off x="3844209" y="5728840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CFB1182-A7F6-8A43-9ACF-8FF39558F6C8}"/>
              </a:ext>
            </a:extLst>
          </p:cNvPr>
          <p:cNvSpPr/>
          <p:nvPr/>
        </p:nvSpPr>
        <p:spPr>
          <a:xfrm>
            <a:off x="7599833" y="4704652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DBC8BB-3A5C-C14C-9429-EFC4AF59BC77}"/>
              </a:ext>
            </a:extLst>
          </p:cNvPr>
          <p:cNvSpPr/>
          <p:nvPr/>
        </p:nvSpPr>
        <p:spPr>
          <a:xfrm>
            <a:off x="2726220" y="4016969"/>
            <a:ext cx="967408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4E822D-5E61-664C-9745-D8A9762D529D}"/>
              </a:ext>
            </a:extLst>
          </p:cNvPr>
          <p:cNvSpPr/>
          <p:nvPr/>
        </p:nvSpPr>
        <p:spPr>
          <a:xfrm>
            <a:off x="2646075" y="6012733"/>
            <a:ext cx="969264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24B060-5307-544E-993F-7FE2464AA183}"/>
              </a:ext>
            </a:extLst>
          </p:cNvPr>
          <p:cNvSpPr/>
          <p:nvPr/>
        </p:nvSpPr>
        <p:spPr>
          <a:xfrm>
            <a:off x="8799225" y="4998423"/>
            <a:ext cx="967408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F32B18-09DD-0945-8C7B-33CB3FB23302}"/>
              </a:ext>
            </a:extLst>
          </p:cNvPr>
          <p:cNvSpPr/>
          <p:nvPr/>
        </p:nvSpPr>
        <p:spPr>
          <a:xfrm>
            <a:off x="5787781" y="4016969"/>
            <a:ext cx="1225296" cy="338328"/>
          </a:xfrm>
          <a:prstGeom prst="rect">
            <a:avLst/>
          </a:prstGeom>
          <a:solidFill>
            <a:srgbClr val="9F5F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13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14A60C-8440-5947-85F4-B42B5AD9D472}"/>
              </a:ext>
            </a:extLst>
          </p:cNvPr>
          <p:cNvSpPr/>
          <p:nvPr/>
        </p:nvSpPr>
        <p:spPr>
          <a:xfrm>
            <a:off x="5174090" y="5187491"/>
            <a:ext cx="1227381" cy="338328"/>
          </a:xfrm>
          <a:prstGeom prst="rect">
            <a:avLst/>
          </a:prstGeom>
          <a:solidFill>
            <a:srgbClr val="9F5F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23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6BB1BA-42F2-3649-8947-5A6625CAC7A6}"/>
              </a:ext>
            </a:extLst>
          </p:cNvPr>
          <p:cNvSpPr/>
          <p:nvPr/>
        </p:nvSpPr>
        <p:spPr>
          <a:xfrm>
            <a:off x="8179985" y="5613768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852833-B288-544A-9023-86FE63351661}"/>
              </a:ext>
            </a:extLst>
          </p:cNvPr>
          <p:cNvSpPr/>
          <p:nvPr/>
        </p:nvSpPr>
        <p:spPr>
          <a:xfrm>
            <a:off x="8179984" y="5952096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23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EDB5AB-C252-E94D-8AF6-34ACC10DC405}"/>
              </a:ext>
            </a:extLst>
          </p:cNvPr>
          <p:cNvGrpSpPr/>
          <p:nvPr/>
        </p:nvGrpSpPr>
        <p:grpSpPr>
          <a:xfrm>
            <a:off x="3189676" y="2654639"/>
            <a:ext cx="6533659" cy="681583"/>
            <a:chOff x="3189676" y="2654639"/>
            <a:chExt cx="6533659" cy="68158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10E854-DDEA-9C4D-9CC2-54A9A4FDFFCB}"/>
                </a:ext>
              </a:extLst>
            </p:cNvPr>
            <p:cNvSpPr txBox="1"/>
            <p:nvPr/>
          </p:nvSpPr>
          <p:spPr>
            <a:xfrm>
              <a:off x="3189676" y="2743203"/>
              <a:ext cx="52701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reduce_func</a:t>
              </a:r>
              <a:r>
                <a:rPr lang="en-US" sz="2400" dirty="0"/>
                <a:t>(                          ,                 ) = 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16129E5-A4B8-DC4D-9C91-5BEBD5FD1283}"/>
                </a:ext>
              </a:extLst>
            </p:cNvPr>
            <p:cNvSpPr/>
            <p:nvPr/>
          </p:nvSpPr>
          <p:spPr>
            <a:xfrm>
              <a:off x="5026013" y="2654639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C8F65E-324E-2E47-9AF7-DA290F761C96}"/>
                </a:ext>
              </a:extLst>
            </p:cNvPr>
            <p:cNvSpPr/>
            <p:nvPr/>
          </p:nvSpPr>
          <p:spPr>
            <a:xfrm>
              <a:off x="5026012" y="2992967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23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3D0E9DD-CFEB-6A49-A203-4D89766C5352}"/>
                </a:ext>
              </a:extLst>
            </p:cNvPr>
            <p:cNvSpPr/>
            <p:nvPr/>
          </p:nvSpPr>
          <p:spPr>
            <a:xfrm>
              <a:off x="8436840" y="2802407"/>
              <a:ext cx="1286495" cy="343255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53796E8-1C31-0441-8726-A9AB910EDA5C}"/>
                </a:ext>
              </a:extLst>
            </p:cNvPr>
            <p:cNvSpPr/>
            <p:nvPr/>
          </p:nvSpPr>
          <p:spPr>
            <a:xfrm>
              <a:off x="6840048" y="2654639"/>
              <a:ext cx="967408" cy="33832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4586095-B4E0-7447-818C-46565497ABCF}"/>
                </a:ext>
              </a:extLst>
            </p:cNvPr>
            <p:cNvSpPr/>
            <p:nvPr/>
          </p:nvSpPr>
          <p:spPr>
            <a:xfrm>
              <a:off x="6840048" y="2983751"/>
              <a:ext cx="967408" cy="33832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C02188E-FDEC-1740-B61B-B534EB06D131}"/>
              </a:ext>
            </a:extLst>
          </p:cNvPr>
          <p:cNvSpPr txBox="1"/>
          <p:nvPr/>
        </p:nvSpPr>
        <p:spPr>
          <a:xfrm>
            <a:off x="4882257" y="1897944"/>
            <a:ext cx="3036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G.recv</a:t>
            </a:r>
            <a:r>
              <a:rPr lang="en-US" sz="2400" dirty="0"/>
              <a:t>(3, </a:t>
            </a:r>
            <a:r>
              <a:rPr lang="en-US" sz="2400" dirty="0" err="1"/>
              <a:t>reduce_func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32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8ABF-E0F6-2040-AFFE-FAC49891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Fuse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A4A90-B3DC-0049-BDCB-A868F075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cs typeface="Consolas" panose="020B0609020204030204" pitchFamily="49" charset="0"/>
              </a:rPr>
              <a:t>If reduce function is sum</a:t>
            </a:r>
          </a:p>
          <a:p>
            <a:pPr lvl="1"/>
            <a:r>
              <a:rPr lang="en-US" altLang="zh-CN" dirty="0">
                <a:cs typeface="Consolas" panose="020B0609020204030204" pitchFamily="49" charset="0"/>
              </a:rPr>
              <a:t>Fuse reduce for all nodes into one sparse kernel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85642E-6055-B74E-B686-938D028531A8}"/>
              </a:ext>
            </a:extLst>
          </p:cNvPr>
          <p:cNvSpPr/>
          <p:nvPr/>
        </p:nvSpPr>
        <p:spPr>
          <a:xfrm>
            <a:off x="755032" y="3058151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0174FD-CC0C-D547-A940-71E7FEB21437}"/>
              </a:ext>
            </a:extLst>
          </p:cNvPr>
          <p:cNvSpPr/>
          <p:nvPr/>
        </p:nvSpPr>
        <p:spPr>
          <a:xfrm>
            <a:off x="755031" y="3396479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F834E5-199E-8C4E-8350-73E94C07239B}"/>
              </a:ext>
            </a:extLst>
          </p:cNvPr>
          <p:cNvSpPr/>
          <p:nvPr/>
        </p:nvSpPr>
        <p:spPr>
          <a:xfrm>
            <a:off x="755032" y="3737268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23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6A75AA-0B65-1C4F-A4CB-FF924B905614}"/>
              </a:ext>
            </a:extLst>
          </p:cNvPr>
          <p:cNvSpPr/>
          <p:nvPr/>
        </p:nvSpPr>
        <p:spPr>
          <a:xfrm>
            <a:off x="755031" y="4075596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21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6BD40C-3EFF-9648-B693-0B103D103DC1}"/>
              </a:ext>
            </a:extLst>
          </p:cNvPr>
          <p:cNvSpPr/>
          <p:nvPr/>
        </p:nvSpPr>
        <p:spPr>
          <a:xfrm>
            <a:off x="755032" y="4416385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34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15E23A-5DB7-F14D-8D02-014E5FD105E6}"/>
              </a:ext>
            </a:extLst>
          </p:cNvPr>
          <p:cNvSpPr/>
          <p:nvPr/>
        </p:nvSpPr>
        <p:spPr>
          <a:xfrm>
            <a:off x="755031" y="4754713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32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3E984D-8ACA-7C47-A5C8-D55A2F65ABA9}"/>
              </a:ext>
            </a:extLst>
          </p:cNvPr>
          <p:cNvSpPr/>
          <p:nvPr/>
        </p:nvSpPr>
        <p:spPr>
          <a:xfrm>
            <a:off x="755032" y="5095502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42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4AE966-8A62-CC49-BAEF-DA8A8595BF7F}"/>
              </a:ext>
            </a:extLst>
          </p:cNvPr>
          <p:cNvGrpSpPr/>
          <p:nvPr/>
        </p:nvGrpSpPr>
        <p:grpSpPr>
          <a:xfrm>
            <a:off x="3380433" y="3559729"/>
            <a:ext cx="1901754" cy="1320302"/>
            <a:chOff x="3380433" y="3559729"/>
            <a:chExt cx="1901754" cy="13203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CAE0B5-3D39-6C4F-BB9B-BE40F66208CB}"/>
                </a:ext>
              </a:extLst>
            </p:cNvPr>
            <p:cNvSpPr/>
            <p:nvPr/>
          </p:nvSpPr>
          <p:spPr>
            <a:xfrm>
              <a:off x="3380434" y="3559729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3BF371C-DC29-CA4C-83A4-B0316EAD9179}"/>
                </a:ext>
              </a:extLst>
            </p:cNvPr>
            <p:cNvSpPr/>
            <p:nvPr/>
          </p:nvSpPr>
          <p:spPr>
            <a:xfrm>
              <a:off x="3380433" y="3898057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5779E86-F3DC-AA4A-A8AD-987CC1D307A5}"/>
                </a:ext>
              </a:extLst>
            </p:cNvPr>
            <p:cNvSpPr/>
            <p:nvPr/>
          </p:nvSpPr>
          <p:spPr>
            <a:xfrm>
              <a:off x="3380434" y="4224558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043AA3-4CED-CA44-BF83-62BB50E3FA77}"/>
                </a:ext>
              </a:extLst>
            </p:cNvPr>
            <p:cNvSpPr/>
            <p:nvPr/>
          </p:nvSpPr>
          <p:spPr>
            <a:xfrm>
              <a:off x="3380433" y="4548598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4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CA6CD66-A318-6C42-859E-2B76D64A4585}"/>
              </a:ext>
            </a:extLst>
          </p:cNvPr>
          <p:cNvGrpSpPr/>
          <p:nvPr/>
        </p:nvGrpSpPr>
        <p:grpSpPr>
          <a:xfrm>
            <a:off x="2341679" y="3229779"/>
            <a:ext cx="1038755" cy="2037351"/>
            <a:chOff x="2341679" y="3229779"/>
            <a:chExt cx="1038755" cy="2037351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F357D16-4EF9-B64B-B8B2-E684292762FF}"/>
                </a:ext>
              </a:extLst>
            </p:cNvPr>
            <p:cNvCxnSpPr>
              <a:cxnSpLocks/>
              <a:stCxn id="10" idx="3"/>
              <a:endCxn id="25" idx="1"/>
            </p:cNvCxnSpPr>
            <p:nvPr/>
          </p:nvCxnSpPr>
          <p:spPr>
            <a:xfrm>
              <a:off x="2341680" y="3229779"/>
              <a:ext cx="1038754" cy="116049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00F1117-04A7-7E44-89C5-AFAF423CCDA7}"/>
                </a:ext>
              </a:extLst>
            </p:cNvPr>
            <p:cNvCxnSpPr>
              <a:cxnSpLocks/>
              <a:stCxn id="11" idx="3"/>
              <a:endCxn id="26" idx="1"/>
            </p:cNvCxnSpPr>
            <p:nvPr/>
          </p:nvCxnSpPr>
          <p:spPr>
            <a:xfrm>
              <a:off x="2341679" y="3568107"/>
              <a:ext cx="1038754" cy="11462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98A6A9-E9BA-EB47-B1CD-E178CE74AE7B}"/>
                </a:ext>
              </a:extLst>
            </p:cNvPr>
            <p:cNvCxnSpPr>
              <a:stCxn id="17" idx="3"/>
              <a:endCxn id="25" idx="1"/>
            </p:cNvCxnSpPr>
            <p:nvPr/>
          </p:nvCxnSpPr>
          <p:spPr>
            <a:xfrm>
              <a:off x="2341680" y="3908896"/>
              <a:ext cx="1038754" cy="48137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559F4BB-BAE2-6848-AE17-9B5D16D5C7A4}"/>
                </a:ext>
              </a:extLst>
            </p:cNvPr>
            <p:cNvCxnSpPr>
              <a:stCxn id="19" idx="3"/>
              <a:endCxn id="26" idx="1"/>
            </p:cNvCxnSpPr>
            <p:nvPr/>
          </p:nvCxnSpPr>
          <p:spPr>
            <a:xfrm>
              <a:off x="2341680" y="4588013"/>
              <a:ext cx="1038753" cy="12630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925026-B268-054A-B3D8-D916496D18E8}"/>
                </a:ext>
              </a:extLst>
            </p:cNvPr>
            <p:cNvCxnSpPr>
              <a:stCxn id="20" idx="3"/>
              <a:endCxn id="24" idx="1"/>
            </p:cNvCxnSpPr>
            <p:nvPr/>
          </p:nvCxnSpPr>
          <p:spPr>
            <a:xfrm flipV="1">
              <a:off x="2341679" y="4063774"/>
              <a:ext cx="1038754" cy="86256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6808471-0C43-F144-AC3F-DCA63ECB059D}"/>
                </a:ext>
              </a:extLst>
            </p:cNvPr>
            <p:cNvCxnSpPr>
              <a:stCxn id="18" idx="3"/>
              <a:endCxn id="23" idx="1"/>
            </p:cNvCxnSpPr>
            <p:nvPr/>
          </p:nvCxnSpPr>
          <p:spPr>
            <a:xfrm flipV="1">
              <a:off x="2341679" y="3725446"/>
              <a:ext cx="1038755" cy="52177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1BA49BE-A176-B647-937D-4488E14C3882}"/>
                </a:ext>
              </a:extLst>
            </p:cNvPr>
            <p:cNvCxnSpPr>
              <a:stCxn id="21" idx="3"/>
              <a:endCxn id="24" idx="1"/>
            </p:cNvCxnSpPr>
            <p:nvPr/>
          </p:nvCxnSpPr>
          <p:spPr>
            <a:xfrm flipV="1">
              <a:off x="2341680" y="4063774"/>
              <a:ext cx="1038753" cy="120335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Left-Right Arrow 50">
            <a:extLst>
              <a:ext uri="{FF2B5EF4-FFF2-40B4-BE49-F238E27FC236}">
                <a16:creationId xmlns:a16="http://schemas.microsoft.com/office/drawing/2014/main" id="{35308971-9E6A-ED44-8BE4-64176075D3B1}"/>
              </a:ext>
            </a:extLst>
          </p:cNvPr>
          <p:cNvSpPr/>
          <p:nvPr/>
        </p:nvSpPr>
        <p:spPr>
          <a:xfrm>
            <a:off x="5386948" y="3978449"/>
            <a:ext cx="1058093" cy="492218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9499E5-88E9-CB40-81DD-E2E0EB097B6D}"/>
              </a:ext>
            </a:extLst>
          </p:cNvPr>
          <p:cNvGrpSpPr/>
          <p:nvPr/>
        </p:nvGrpSpPr>
        <p:grpSpPr>
          <a:xfrm>
            <a:off x="6455668" y="3046329"/>
            <a:ext cx="5274769" cy="2380606"/>
            <a:chOff x="6455668" y="3046329"/>
            <a:chExt cx="5274769" cy="238060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481A7E9-BB3D-B645-A78B-167E71D97EE7}"/>
                </a:ext>
              </a:extLst>
            </p:cNvPr>
            <p:cNvSpPr/>
            <p:nvPr/>
          </p:nvSpPr>
          <p:spPr>
            <a:xfrm>
              <a:off x="10143789" y="3046329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13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6B9EB29-82BE-B845-91B9-76166484B9EA}"/>
                </a:ext>
              </a:extLst>
            </p:cNvPr>
            <p:cNvSpPr/>
            <p:nvPr/>
          </p:nvSpPr>
          <p:spPr>
            <a:xfrm>
              <a:off x="10143788" y="3384657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14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D4F678F-80DC-3B4F-A00F-9ECDCC7639F3}"/>
                </a:ext>
              </a:extLst>
            </p:cNvPr>
            <p:cNvSpPr/>
            <p:nvPr/>
          </p:nvSpPr>
          <p:spPr>
            <a:xfrm>
              <a:off x="10143789" y="3725446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23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95F93B6-6135-B04D-AD20-67C513D261DB}"/>
                </a:ext>
              </a:extLst>
            </p:cNvPr>
            <p:cNvSpPr/>
            <p:nvPr/>
          </p:nvSpPr>
          <p:spPr>
            <a:xfrm>
              <a:off x="10143788" y="4063774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1014AD-1C09-584B-B02F-7AD68FB26DF2}"/>
                </a:ext>
              </a:extLst>
            </p:cNvPr>
            <p:cNvSpPr/>
            <p:nvPr/>
          </p:nvSpPr>
          <p:spPr>
            <a:xfrm>
              <a:off x="10143789" y="4404563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34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2A4C1CB-9228-9E42-927F-AA9FAA1B9FF7}"/>
                </a:ext>
              </a:extLst>
            </p:cNvPr>
            <p:cNvSpPr/>
            <p:nvPr/>
          </p:nvSpPr>
          <p:spPr>
            <a:xfrm>
              <a:off x="10143788" y="4742891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32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80FAE4-D193-DB47-B6F6-6A043E5B6AF5}"/>
                </a:ext>
              </a:extLst>
            </p:cNvPr>
            <p:cNvSpPr/>
            <p:nvPr/>
          </p:nvSpPr>
          <p:spPr>
            <a:xfrm>
              <a:off x="10143789" y="5083680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42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3BD3639-7443-0B4D-BC22-EBB68FA71A57}"/>
                    </a:ext>
                  </a:extLst>
                </p:cNvPr>
                <p:cNvSpPr txBox="1"/>
                <p:nvPr/>
              </p:nvSpPr>
              <p:spPr>
                <a:xfrm>
                  <a:off x="7061752" y="3650481"/>
                  <a:ext cx="2535890" cy="11339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3BD3639-7443-0B4D-BC22-EBB68FA71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1752" y="3650481"/>
                  <a:ext cx="2535890" cy="1133900"/>
                </a:xfrm>
                <a:prstGeom prst="rect">
                  <a:avLst/>
                </a:prstGeom>
                <a:blipFill>
                  <a:blip r:embed="rId2"/>
                  <a:stretch>
                    <a:fillRect r="-18408" b="-43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1CF2DDA-B0AD-094B-BEF9-AC4F0661DB9B}"/>
                    </a:ext>
                  </a:extLst>
                </p:cNvPr>
                <p:cNvSpPr txBox="1"/>
                <p:nvPr/>
              </p:nvSpPr>
              <p:spPr>
                <a:xfrm>
                  <a:off x="6455668" y="4032765"/>
                  <a:ext cx="59189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𝑑𝑠𝑡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1CF2DDA-B0AD-094B-BEF9-AC4F0661DB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5668" y="4032765"/>
                  <a:ext cx="59189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8333" r="-208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DF571B0-F814-4A44-9FFD-0FC3A5E6A6CB}"/>
                    </a:ext>
                  </a:extLst>
                </p:cNvPr>
                <p:cNvSpPr txBox="1"/>
                <p:nvPr/>
              </p:nvSpPr>
              <p:spPr>
                <a:xfrm>
                  <a:off x="8243030" y="3198774"/>
                  <a:ext cx="2733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DF571B0-F814-4A44-9FFD-0FC3A5E6A6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030" y="3198774"/>
                  <a:ext cx="27334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1739" r="-13043"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951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8ABF-E0F6-2040-AFFE-FAC49891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Fuse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A4A90-B3DC-0049-BDCB-A868F075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8975" cy="4351338"/>
          </a:xfrm>
        </p:spPr>
        <p:txBody>
          <a:bodyPr/>
          <a:lstStyle/>
          <a:p>
            <a:r>
              <a:rPr lang="en-US" altLang="zh-CN" dirty="0"/>
              <a:t>If message function copies source node data and reduce function is sum</a:t>
            </a:r>
          </a:p>
          <a:p>
            <a:pPr lvl="1"/>
            <a:r>
              <a:rPr lang="en-US" altLang="zh-CN" dirty="0">
                <a:cs typeface="Consolas" panose="020B0609020204030204" pitchFamily="49" charset="0"/>
              </a:rPr>
              <a:t>Fuse message and reduce phase into one sparse kernel</a:t>
            </a:r>
          </a:p>
          <a:p>
            <a:pPr lvl="1"/>
            <a:r>
              <a:rPr lang="en-US" altLang="zh-CN" dirty="0">
                <a:cs typeface="Consolas" panose="020B0609020204030204" pitchFamily="49" charset="0"/>
              </a:rPr>
              <a:t>Avoid materializing messages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9BA857-558F-FF46-A99F-7D6959B314B2}"/>
              </a:ext>
            </a:extLst>
          </p:cNvPr>
          <p:cNvSpPr/>
          <p:nvPr/>
        </p:nvSpPr>
        <p:spPr>
          <a:xfrm>
            <a:off x="1160070" y="3428974"/>
            <a:ext cx="1395807" cy="343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239FF8-0076-9C43-A097-5BE895298727}"/>
              </a:ext>
            </a:extLst>
          </p:cNvPr>
          <p:cNvSpPr/>
          <p:nvPr/>
        </p:nvSpPr>
        <p:spPr>
          <a:xfrm>
            <a:off x="1160069" y="3767302"/>
            <a:ext cx="1395807" cy="343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EBE17A-8B16-C94E-BE21-7D7755735D10}"/>
              </a:ext>
            </a:extLst>
          </p:cNvPr>
          <p:cNvSpPr/>
          <p:nvPr/>
        </p:nvSpPr>
        <p:spPr>
          <a:xfrm>
            <a:off x="1160070" y="4108091"/>
            <a:ext cx="1395807" cy="343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04A36B-7BC9-8B4C-8A44-5EDA5EEC61DA}"/>
              </a:ext>
            </a:extLst>
          </p:cNvPr>
          <p:cNvSpPr/>
          <p:nvPr/>
        </p:nvSpPr>
        <p:spPr>
          <a:xfrm>
            <a:off x="1160069" y="4446419"/>
            <a:ext cx="1395807" cy="343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DBC69E-0F8D-F048-9A00-B250F661A935}"/>
              </a:ext>
            </a:extLst>
          </p:cNvPr>
          <p:cNvGrpSpPr/>
          <p:nvPr/>
        </p:nvGrpSpPr>
        <p:grpSpPr>
          <a:xfrm>
            <a:off x="3543308" y="3423063"/>
            <a:ext cx="1901754" cy="1320302"/>
            <a:chOff x="3543308" y="3423063"/>
            <a:chExt cx="1901754" cy="13203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0BCECF-F14C-BB49-8EA9-11F1036019DB}"/>
                </a:ext>
              </a:extLst>
            </p:cNvPr>
            <p:cNvSpPr/>
            <p:nvPr/>
          </p:nvSpPr>
          <p:spPr>
            <a:xfrm>
              <a:off x="3543309" y="3423063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8D8709-774F-554D-A3E2-8E40F17B24B7}"/>
                </a:ext>
              </a:extLst>
            </p:cNvPr>
            <p:cNvSpPr/>
            <p:nvPr/>
          </p:nvSpPr>
          <p:spPr>
            <a:xfrm>
              <a:off x="3543308" y="3761391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1B8DEE3-02E9-244B-9993-F1C808911E70}"/>
                </a:ext>
              </a:extLst>
            </p:cNvPr>
            <p:cNvSpPr/>
            <p:nvPr/>
          </p:nvSpPr>
          <p:spPr>
            <a:xfrm>
              <a:off x="3543309" y="4087892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5F79085-32D4-F643-94DA-E4AF81A73F6F}"/>
                </a:ext>
              </a:extLst>
            </p:cNvPr>
            <p:cNvSpPr/>
            <p:nvPr/>
          </p:nvSpPr>
          <p:spPr>
            <a:xfrm>
              <a:off x="3543308" y="4411932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4</a:t>
              </a:r>
            </a:p>
          </p:txBody>
        </p:sp>
      </p:grpSp>
      <p:sp>
        <p:nvSpPr>
          <p:cNvPr id="28" name="Left-Right Arrow 27">
            <a:extLst>
              <a:ext uri="{FF2B5EF4-FFF2-40B4-BE49-F238E27FC236}">
                <a16:creationId xmlns:a16="http://schemas.microsoft.com/office/drawing/2014/main" id="{32F21D37-1BF0-B845-9889-2EE34589A9FD}"/>
              </a:ext>
            </a:extLst>
          </p:cNvPr>
          <p:cNvSpPr/>
          <p:nvPr/>
        </p:nvSpPr>
        <p:spPr>
          <a:xfrm>
            <a:off x="5623823" y="3841783"/>
            <a:ext cx="1058093" cy="492218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106D23-29E9-F84E-8C81-035AAB08DFFC}"/>
              </a:ext>
            </a:extLst>
          </p:cNvPr>
          <p:cNvGrpSpPr/>
          <p:nvPr/>
        </p:nvGrpSpPr>
        <p:grpSpPr>
          <a:xfrm>
            <a:off x="2555876" y="3588780"/>
            <a:ext cx="987433" cy="1029267"/>
            <a:chOff x="2555876" y="3588780"/>
            <a:chExt cx="987433" cy="1029267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5F7ACA0-2992-074D-B053-0C19D067D757}"/>
                </a:ext>
              </a:extLst>
            </p:cNvPr>
            <p:cNvCxnSpPr>
              <a:cxnSpLocks/>
              <a:stCxn id="12" idx="3"/>
              <a:endCxn id="19" idx="1"/>
            </p:cNvCxnSpPr>
            <p:nvPr/>
          </p:nvCxnSpPr>
          <p:spPr>
            <a:xfrm>
              <a:off x="2555877" y="3600602"/>
              <a:ext cx="987432" cy="65300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5BF3746-5731-C84B-A91F-5149D8737F2C}"/>
                </a:ext>
              </a:extLst>
            </p:cNvPr>
            <p:cNvCxnSpPr>
              <a:cxnSpLocks/>
              <a:stCxn id="14" idx="3"/>
              <a:endCxn id="20" idx="1"/>
            </p:cNvCxnSpPr>
            <p:nvPr/>
          </p:nvCxnSpPr>
          <p:spPr>
            <a:xfrm>
              <a:off x="2555877" y="4279719"/>
              <a:ext cx="987431" cy="29793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782CAF5-1AE4-0B42-AF36-1CDBF6E675EC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>
            <a:xfrm flipV="1">
              <a:off x="2555876" y="3927108"/>
              <a:ext cx="987432" cy="69093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9DFC896-FBBF-AB40-A354-B91FFF303C8D}"/>
                </a:ext>
              </a:extLst>
            </p:cNvPr>
            <p:cNvCxnSpPr>
              <a:cxnSpLocks/>
              <a:stCxn id="13" idx="3"/>
              <a:endCxn id="17" idx="1"/>
            </p:cNvCxnSpPr>
            <p:nvPr/>
          </p:nvCxnSpPr>
          <p:spPr>
            <a:xfrm flipV="1">
              <a:off x="2555876" y="3588780"/>
              <a:ext cx="987433" cy="35015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73FB7B2-CAEE-A646-A851-A449CDD6EE69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2555877" y="3600602"/>
              <a:ext cx="987431" cy="97704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BDC3A49-50E6-7F4B-9207-C7EEE43F5277}"/>
                </a:ext>
              </a:extLst>
            </p:cNvPr>
            <p:cNvCxnSpPr>
              <a:cxnSpLocks/>
              <a:stCxn id="13" idx="3"/>
              <a:endCxn id="19" idx="1"/>
            </p:cNvCxnSpPr>
            <p:nvPr/>
          </p:nvCxnSpPr>
          <p:spPr>
            <a:xfrm>
              <a:off x="2555876" y="3938930"/>
              <a:ext cx="987433" cy="31467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BAF6117-06D7-5E47-882B-A1B1EF84A062}"/>
                </a:ext>
              </a:extLst>
            </p:cNvPr>
            <p:cNvCxnSpPr>
              <a:cxnSpLocks/>
              <a:stCxn id="14" idx="3"/>
              <a:endCxn id="18" idx="1"/>
            </p:cNvCxnSpPr>
            <p:nvPr/>
          </p:nvCxnSpPr>
          <p:spPr>
            <a:xfrm flipV="1">
              <a:off x="2555877" y="3927108"/>
              <a:ext cx="987431" cy="352611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1C88273-13A9-0B47-8C99-066EADD0A178}"/>
              </a:ext>
            </a:extLst>
          </p:cNvPr>
          <p:cNvGrpSpPr/>
          <p:nvPr/>
        </p:nvGrpSpPr>
        <p:grpSpPr>
          <a:xfrm>
            <a:off x="6710492" y="3081253"/>
            <a:ext cx="3984954" cy="1708421"/>
            <a:chOff x="6710492" y="3081253"/>
            <a:chExt cx="3984954" cy="17084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20F9F30-5632-F241-8936-E98D362C7079}"/>
                    </a:ext>
                  </a:extLst>
                </p:cNvPr>
                <p:cNvSpPr txBox="1"/>
                <p:nvPr/>
              </p:nvSpPr>
              <p:spPr>
                <a:xfrm>
                  <a:off x="7302701" y="3525874"/>
                  <a:ext cx="2535890" cy="11339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20F9F30-5632-F241-8936-E98D362C70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2701" y="3525874"/>
                  <a:ext cx="2535890" cy="1133900"/>
                </a:xfrm>
                <a:prstGeom prst="rect">
                  <a:avLst/>
                </a:prstGeom>
                <a:blipFill>
                  <a:blip r:embed="rId2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3DB455A-D4A9-0341-BBD3-4FF1C2232D82}"/>
                </a:ext>
              </a:extLst>
            </p:cNvPr>
            <p:cNvSpPr/>
            <p:nvPr/>
          </p:nvSpPr>
          <p:spPr>
            <a:xfrm>
              <a:off x="9299639" y="3428974"/>
              <a:ext cx="1395807" cy="3432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4F8A37B-5DEF-7B4A-9E1E-EDEAD2F2F7BB}"/>
                </a:ext>
              </a:extLst>
            </p:cNvPr>
            <p:cNvSpPr/>
            <p:nvPr/>
          </p:nvSpPr>
          <p:spPr>
            <a:xfrm>
              <a:off x="9299638" y="3767302"/>
              <a:ext cx="1395807" cy="3432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DAA01D9-6607-5B41-8F2D-E250C2547714}"/>
                </a:ext>
              </a:extLst>
            </p:cNvPr>
            <p:cNvSpPr/>
            <p:nvPr/>
          </p:nvSpPr>
          <p:spPr>
            <a:xfrm>
              <a:off x="9299639" y="4108091"/>
              <a:ext cx="1395807" cy="3432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F5763D4-BDA6-BE4C-8B3B-2CDDD0636E9F}"/>
                </a:ext>
              </a:extLst>
            </p:cNvPr>
            <p:cNvSpPr/>
            <p:nvPr/>
          </p:nvSpPr>
          <p:spPr>
            <a:xfrm>
              <a:off x="9299638" y="4446419"/>
              <a:ext cx="1395807" cy="3432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20F8DDB-5CBF-AF4E-8E41-A1BFBDDB6F67}"/>
                    </a:ext>
                  </a:extLst>
                </p:cNvPr>
                <p:cNvSpPr txBox="1"/>
                <p:nvPr/>
              </p:nvSpPr>
              <p:spPr>
                <a:xfrm>
                  <a:off x="6710492" y="3911603"/>
                  <a:ext cx="59189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𝑑𝑠𝑡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20F8DDB-5CBF-AF4E-8E41-A1BFBDDB6F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492" y="3911603"/>
                  <a:ext cx="59189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638" r="-2128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7154930-C0D6-6940-9E7A-9F914F47F865}"/>
                    </a:ext>
                  </a:extLst>
                </p:cNvPr>
                <p:cNvSpPr txBox="1"/>
                <p:nvPr/>
              </p:nvSpPr>
              <p:spPr>
                <a:xfrm>
                  <a:off x="7798202" y="3081253"/>
                  <a:ext cx="55047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𝑠𝑟𝑐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7154930-C0D6-6940-9E7A-9F914F47F8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202" y="3081253"/>
                  <a:ext cx="550472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364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2685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4B97-4C6F-DF4A-A48E-5D27F988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Multiple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D32B7-9E1D-2541-B879-6C02252C0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Concatenate multiple graphs to be one graph with many disjoint connected components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70B0B8-9A0D-BE4A-84B2-9A0176F098D4}"/>
              </a:ext>
            </a:extLst>
          </p:cNvPr>
          <p:cNvSpPr/>
          <p:nvPr/>
        </p:nvSpPr>
        <p:spPr>
          <a:xfrm>
            <a:off x="3587685" y="4092301"/>
            <a:ext cx="1024128" cy="1026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A8A096-5C4D-6341-864B-1E0C8F88AB48}"/>
              </a:ext>
            </a:extLst>
          </p:cNvPr>
          <p:cNvSpPr/>
          <p:nvPr/>
        </p:nvSpPr>
        <p:spPr>
          <a:xfrm>
            <a:off x="5011263" y="3716964"/>
            <a:ext cx="1654451" cy="16544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EB03395-5E0C-FF49-8D0E-8218EFA812D3}"/>
              </a:ext>
            </a:extLst>
          </p:cNvPr>
          <p:cNvGrpSpPr/>
          <p:nvPr/>
        </p:nvGrpSpPr>
        <p:grpSpPr>
          <a:xfrm>
            <a:off x="1073884" y="3335556"/>
            <a:ext cx="7229081" cy="2246769"/>
            <a:chOff x="1073884" y="3335556"/>
            <a:chExt cx="7229081" cy="22467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51E0FD-2B92-2548-9B1A-9D13D8733975}"/>
                </a:ext>
              </a:extLst>
            </p:cNvPr>
            <p:cNvSpPr txBox="1"/>
            <p:nvPr/>
          </p:nvSpPr>
          <p:spPr>
            <a:xfrm>
              <a:off x="2703314" y="3335556"/>
              <a:ext cx="4934364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/>
                <a:t>[         ]</a:t>
              </a:r>
              <a:endParaRPr lang="en-US" sz="10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BBDCFE-1A11-FF43-92D5-3F0F01C0850B}"/>
                </a:ext>
              </a:extLst>
            </p:cNvPr>
            <p:cNvSpPr txBox="1"/>
            <p:nvPr/>
          </p:nvSpPr>
          <p:spPr>
            <a:xfrm>
              <a:off x="1073884" y="4047975"/>
              <a:ext cx="192828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batch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40FBA8-52AB-7E40-A517-D344B4833C26}"/>
                </a:ext>
              </a:extLst>
            </p:cNvPr>
            <p:cNvSpPr txBox="1"/>
            <p:nvPr/>
          </p:nvSpPr>
          <p:spPr>
            <a:xfrm>
              <a:off x="7480304" y="3740199"/>
              <a:ext cx="822661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/>
                <a:t>=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495769-F520-DB48-9E3E-540EC58EC2F7}"/>
              </a:ext>
            </a:extLst>
          </p:cNvPr>
          <p:cNvGrpSpPr/>
          <p:nvPr/>
        </p:nvGrpSpPr>
        <p:grpSpPr>
          <a:xfrm>
            <a:off x="8675221" y="3184458"/>
            <a:ext cx="2678579" cy="2683424"/>
            <a:chOff x="8675221" y="3184458"/>
            <a:chExt cx="2678579" cy="268342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0571C7-BBA4-D649-A508-58DAF4A5B970}"/>
                </a:ext>
              </a:extLst>
            </p:cNvPr>
            <p:cNvSpPr/>
            <p:nvPr/>
          </p:nvSpPr>
          <p:spPr>
            <a:xfrm>
              <a:off x="8675222" y="3184458"/>
              <a:ext cx="2678578" cy="26834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6D200D-C75D-084C-99C1-B09F9918ABD0}"/>
                </a:ext>
              </a:extLst>
            </p:cNvPr>
            <p:cNvSpPr/>
            <p:nvPr/>
          </p:nvSpPr>
          <p:spPr>
            <a:xfrm>
              <a:off x="8675221" y="3186565"/>
              <a:ext cx="1024128" cy="1026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 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41BA1E-E6BE-FB42-9564-30D94352176A}"/>
                </a:ext>
              </a:extLst>
            </p:cNvPr>
            <p:cNvSpPr/>
            <p:nvPr/>
          </p:nvSpPr>
          <p:spPr>
            <a:xfrm>
              <a:off x="9699349" y="4213431"/>
              <a:ext cx="1654451" cy="16544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08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1A3C-BE5A-4F47-8FFC-A5FC4CAB4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CDC9E-6F66-C640-9703-8D24EA9BD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DGL website: </a:t>
            </a:r>
            <a:r>
              <a:rPr lang="en-US" dirty="0">
                <a:hlinkClick r:id="rId2"/>
              </a:rPr>
              <a:t>http://dgl.ai/</a:t>
            </a:r>
            <a:endParaRPr lang="en-US" dirty="0"/>
          </a:p>
          <a:p>
            <a:endParaRPr lang="en-US" dirty="0"/>
          </a:p>
          <a:p>
            <a:r>
              <a:rPr lang="en-US" dirty="0"/>
              <a:t>DGL GitHub Repository: </a:t>
            </a:r>
            <a:r>
              <a:rPr lang="en-US" dirty="0">
                <a:hlinkClick r:id="rId3"/>
              </a:rPr>
              <a:t>https://github.com/dmlc/dgl</a:t>
            </a:r>
            <a:endParaRPr lang="en-US" dirty="0"/>
          </a:p>
          <a:p>
            <a:endParaRPr lang="en-US" dirty="0"/>
          </a:p>
          <a:p>
            <a:r>
              <a:rPr lang="en-US" dirty="0"/>
              <a:t>DGL discuss forum: </a:t>
            </a:r>
            <a:r>
              <a:rPr lang="en-US" dirty="0">
                <a:hlinkClick r:id="rId4"/>
              </a:rPr>
              <a:t>https://discuss.dgl.ai/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D9395-EBE0-CE41-B84D-F1293EAD707A}"/>
              </a:ext>
            </a:extLst>
          </p:cNvPr>
          <p:cNvSpPr txBox="1"/>
          <p:nvPr/>
        </p:nvSpPr>
        <p:spPr>
          <a:xfrm>
            <a:off x="5167544" y="4787611"/>
            <a:ext cx="6345583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Please try it! And welcome contributions!!</a:t>
            </a:r>
          </a:p>
        </p:txBody>
      </p:sp>
    </p:spTree>
    <p:extLst>
      <p:ext uri="{BB962C8B-B14F-4D97-AF65-F5344CB8AC3E}">
        <p14:creationId xmlns:p14="http://schemas.microsoft.com/office/powerpoint/2010/main" val="402680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7ED2-882D-FB4F-A560-799D9EB0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Representation Learning</a:t>
            </a:r>
          </a:p>
        </p:txBody>
      </p:sp>
      <p:pic>
        <p:nvPicPr>
          <p:cNvPr id="2052" name="Picture 4" descr="https://lh5.googleusercontent.com/aPT5MVuKfHLNtFDRIoSc6Zv4NYABopun1wjPGoqKXvZuxG__-uGvXLQ8KC0a2AAb0RyLTQF0FZ8Ng_n541XCZautdOal5oD_lwG6a9Uv4YWe9gAQ1oPtnXJZXSVh0F4QJP7TJTRv8NU">
            <a:extLst>
              <a:ext uri="{FF2B5EF4-FFF2-40B4-BE49-F238E27FC236}">
                <a16:creationId xmlns:a16="http://schemas.microsoft.com/office/drawing/2014/main" id="{6250F1BC-E5BB-B746-A440-28C351E23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02" t="7981" b="8750"/>
          <a:stretch/>
        </p:blipFill>
        <p:spPr bwMode="auto">
          <a:xfrm>
            <a:off x="1254384" y="2403302"/>
            <a:ext cx="4340014" cy="413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D0CA766-F269-AB40-A5AB-C53E480664B4}"/>
              </a:ext>
            </a:extLst>
          </p:cNvPr>
          <p:cNvGrpSpPr/>
          <p:nvPr/>
        </p:nvGrpSpPr>
        <p:grpSpPr>
          <a:xfrm>
            <a:off x="1460031" y="2853272"/>
            <a:ext cx="3943971" cy="3208339"/>
            <a:chOff x="1460031" y="2853272"/>
            <a:chExt cx="3943971" cy="320833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7A305F-9ACC-8F4F-8487-19F31981BBA4}"/>
                </a:ext>
              </a:extLst>
            </p:cNvPr>
            <p:cNvSpPr/>
            <p:nvPr/>
          </p:nvSpPr>
          <p:spPr>
            <a:xfrm>
              <a:off x="1683278" y="5861966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AFB8B5-8552-9C4F-9E84-2A7E50E2327F}"/>
                </a:ext>
              </a:extLst>
            </p:cNvPr>
            <p:cNvSpPr/>
            <p:nvPr/>
          </p:nvSpPr>
          <p:spPr>
            <a:xfrm>
              <a:off x="4436594" y="5634102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E6535B-9D9B-CF4F-B053-3A6D1211DD91}"/>
                </a:ext>
              </a:extLst>
            </p:cNvPr>
            <p:cNvSpPr/>
            <p:nvPr/>
          </p:nvSpPr>
          <p:spPr>
            <a:xfrm>
              <a:off x="1460031" y="2953095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29999F5-0FA8-B244-AA40-4F1658D8448F}"/>
                </a:ext>
              </a:extLst>
            </p:cNvPr>
            <p:cNvSpPr/>
            <p:nvPr/>
          </p:nvSpPr>
          <p:spPr>
            <a:xfrm>
              <a:off x="3952890" y="2853272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1913F2F-D573-1349-AF3A-9BE8DE54C1D8}"/>
                </a:ext>
              </a:extLst>
            </p:cNvPr>
            <p:cNvSpPr/>
            <p:nvPr/>
          </p:nvSpPr>
          <p:spPr>
            <a:xfrm>
              <a:off x="2940687" y="4872102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DC5D80E-6AB8-A945-95D4-4882C7C9605E}"/>
              </a:ext>
            </a:extLst>
          </p:cNvPr>
          <p:cNvGrpSpPr/>
          <p:nvPr/>
        </p:nvGrpSpPr>
        <p:grpSpPr>
          <a:xfrm>
            <a:off x="2427439" y="3103386"/>
            <a:ext cx="2194978" cy="2599431"/>
            <a:chOff x="2427439" y="3103386"/>
            <a:chExt cx="2194978" cy="259943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686412-0A8A-C34E-B322-55AF1DB18A86}"/>
                </a:ext>
              </a:extLst>
            </p:cNvPr>
            <p:cNvCxnSpPr>
              <a:cxnSpLocks/>
            </p:cNvCxnSpPr>
            <p:nvPr/>
          </p:nvCxnSpPr>
          <p:spPr>
            <a:xfrm>
              <a:off x="2427439" y="3311497"/>
              <a:ext cx="996952" cy="810093"/>
            </a:xfrm>
            <a:prstGeom prst="straightConnector1">
              <a:avLst/>
            </a:prstGeom>
            <a:ln w="4445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0AADC1-97C9-AB42-A78E-C4B715C47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7184" y="3103386"/>
              <a:ext cx="565935" cy="979636"/>
            </a:xfrm>
            <a:prstGeom prst="straightConnector1">
              <a:avLst/>
            </a:prstGeom>
            <a:ln w="4445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EBFC85C-FA66-8840-962F-CF832A8DD9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1104" y="5158879"/>
              <a:ext cx="466619" cy="543938"/>
            </a:xfrm>
            <a:prstGeom prst="straightConnector1">
              <a:avLst/>
            </a:prstGeom>
            <a:ln w="4445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ED6CFDB-9142-DD47-995E-F47796DF12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0290" y="5158879"/>
              <a:ext cx="612127" cy="475223"/>
            </a:xfrm>
            <a:prstGeom prst="straightConnector1">
              <a:avLst/>
            </a:prstGeom>
            <a:ln w="4445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924BD3E-D330-DF43-8AA7-20DFE49F0E76}"/>
              </a:ext>
            </a:extLst>
          </p:cNvPr>
          <p:cNvGrpSpPr/>
          <p:nvPr/>
        </p:nvGrpSpPr>
        <p:grpSpPr>
          <a:xfrm>
            <a:off x="6767453" y="2405957"/>
            <a:ext cx="5072169" cy="4142207"/>
            <a:chOff x="6767453" y="2405957"/>
            <a:chExt cx="5072169" cy="414220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BBC202D-3276-AC44-AB16-3A82FDA8D8A5}"/>
                </a:ext>
              </a:extLst>
            </p:cNvPr>
            <p:cNvSpPr/>
            <p:nvPr/>
          </p:nvSpPr>
          <p:spPr>
            <a:xfrm>
              <a:off x="8296999" y="4163053"/>
              <a:ext cx="684203" cy="68420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F8A66F-6963-3F4B-B482-CA6F6514C397}"/>
                </a:ext>
              </a:extLst>
            </p:cNvPr>
            <p:cNvSpPr/>
            <p:nvPr/>
          </p:nvSpPr>
          <p:spPr>
            <a:xfrm>
              <a:off x="9479951" y="2627294"/>
              <a:ext cx="684203" cy="68420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5AF85EF-2681-9D4E-9F10-25FD28B039F6}"/>
                </a:ext>
              </a:extLst>
            </p:cNvPr>
            <p:cNvSpPr/>
            <p:nvPr/>
          </p:nvSpPr>
          <p:spPr>
            <a:xfrm>
              <a:off x="6767453" y="2969396"/>
              <a:ext cx="684203" cy="68420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3059A34-E5A6-CA4B-AC53-9CB7354EF339}"/>
                </a:ext>
              </a:extLst>
            </p:cNvPr>
            <p:cNvSpPr/>
            <p:nvPr/>
          </p:nvSpPr>
          <p:spPr>
            <a:xfrm>
              <a:off x="6817178" y="5522519"/>
              <a:ext cx="684203" cy="68420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05305B4-92E5-C24A-B378-5D9086AC3D20}"/>
                </a:ext>
              </a:extLst>
            </p:cNvPr>
            <p:cNvSpPr/>
            <p:nvPr/>
          </p:nvSpPr>
          <p:spPr>
            <a:xfrm>
              <a:off x="9607740" y="5482125"/>
              <a:ext cx="684203" cy="68420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9A060A6-75AA-D249-93F8-FA2715EB5ED4}"/>
                </a:ext>
              </a:extLst>
            </p:cNvPr>
            <p:cNvCxnSpPr>
              <a:cxnSpLocks/>
              <a:stCxn id="36" idx="5"/>
              <a:endCxn id="25" idx="1"/>
            </p:cNvCxnSpPr>
            <p:nvPr/>
          </p:nvCxnSpPr>
          <p:spPr>
            <a:xfrm>
              <a:off x="7351457" y="3553400"/>
              <a:ext cx="1045741" cy="70985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5C7613-A6BF-C741-B88D-6EA35545CCD0}"/>
                </a:ext>
              </a:extLst>
            </p:cNvPr>
            <p:cNvCxnSpPr>
              <a:stCxn id="35" idx="3"/>
              <a:endCxn id="25" idx="7"/>
            </p:cNvCxnSpPr>
            <p:nvPr/>
          </p:nvCxnSpPr>
          <p:spPr>
            <a:xfrm flipH="1">
              <a:off x="8881003" y="3211298"/>
              <a:ext cx="699147" cy="1051954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66DFC5C-B2FC-0F4E-B02E-7C4C2E154269}"/>
                </a:ext>
              </a:extLst>
            </p:cNvPr>
            <p:cNvCxnSpPr>
              <a:stCxn id="38" idx="1"/>
              <a:endCxn id="25" idx="5"/>
            </p:cNvCxnSpPr>
            <p:nvPr/>
          </p:nvCxnSpPr>
          <p:spPr>
            <a:xfrm flipH="1" flipV="1">
              <a:off x="8881003" y="4747057"/>
              <a:ext cx="826936" cy="835267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D3A6FA-CF2D-BC43-87D0-C23045DDF73A}"/>
                </a:ext>
              </a:extLst>
            </p:cNvPr>
            <p:cNvCxnSpPr>
              <a:stCxn id="37" idx="7"/>
              <a:endCxn id="25" idx="3"/>
            </p:cNvCxnSpPr>
            <p:nvPr/>
          </p:nvCxnSpPr>
          <p:spPr>
            <a:xfrm flipV="1">
              <a:off x="7401182" y="4747057"/>
              <a:ext cx="996016" cy="875661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2A68EA5-78C8-E84E-A223-21E1B83C1D87}"/>
                    </a:ext>
                  </a:extLst>
                </p:cNvPr>
                <p:cNvSpPr txBox="1"/>
                <p:nvPr/>
              </p:nvSpPr>
              <p:spPr>
                <a:xfrm>
                  <a:off x="9293015" y="4073024"/>
                  <a:ext cx="2546607" cy="10415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2A68EA5-78C8-E84E-A223-21E1B83C1D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3015" y="4073024"/>
                  <a:ext cx="2546607" cy="1041567"/>
                </a:xfrm>
                <a:prstGeom prst="rect">
                  <a:avLst/>
                </a:prstGeom>
                <a:blipFill>
                  <a:blip r:embed="rId4"/>
                  <a:stretch>
                    <a:fillRect t="-113253" r="-6000" b="-1759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B211C98-3A2C-F240-BD52-307DCE9FE530}"/>
                </a:ext>
              </a:extLst>
            </p:cNvPr>
            <p:cNvSpPr/>
            <p:nvPr/>
          </p:nvSpPr>
          <p:spPr>
            <a:xfrm>
              <a:off x="7351457" y="2627294"/>
              <a:ext cx="716265" cy="342101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2CECE71-71A5-CC43-8997-2245BBD005C4}"/>
                </a:ext>
              </a:extLst>
            </p:cNvPr>
            <p:cNvSpPr/>
            <p:nvPr/>
          </p:nvSpPr>
          <p:spPr>
            <a:xfrm>
              <a:off x="7516194" y="6206063"/>
              <a:ext cx="716265" cy="342101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33CD396-02EE-5B40-9240-B0D240931C8D}"/>
                </a:ext>
              </a:extLst>
            </p:cNvPr>
            <p:cNvSpPr/>
            <p:nvPr/>
          </p:nvSpPr>
          <p:spPr>
            <a:xfrm>
              <a:off x="10288456" y="2405957"/>
              <a:ext cx="716265" cy="342101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99AA0F8-1359-7B42-B9BE-187D1AD9B4D1}"/>
                </a:ext>
              </a:extLst>
            </p:cNvPr>
            <p:cNvSpPr/>
            <p:nvPr/>
          </p:nvSpPr>
          <p:spPr>
            <a:xfrm>
              <a:off x="10566318" y="5907629"/>
              <a:ext cx="716265" cy="342101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752A0B2C-25F6-5B48-B2BF-992725BBC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874"/>
            <a:ext cx="10515600" cy="4351338"/>
          </a:xfrm>
        </p:spPr>
        <p:txBody>
          <a:bodyPr/>
          <a:lstStyle/>
          <a:p>
            <a:r>
              <a:rPr lang="en-US" dirty="0"/>
              <a:t>Generating representation of nodes, which can later be used to predict node properties.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7378CED-BDA1-564F-9FAE-3D39C8105255}"/>
              </a:ext>
            </a:extLst>
          </p:cNvPr>
          <p:cNvGrpSpPr/>
          <p:nvPr/>
        </p:nvGrpSpPr>
        <p:grpSpPr>
          <a:xfrm>
            <a:off x="8738160" y="259039"/>
            <a:ext cx="3294725" cy="970836"/>
            <a:chOff x="8123797" y="379963"/>
            <a:chExt cx="3294725" cy="97083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306D80E-87FD-0C4B-871F-20CE3950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ABD9E39-FB9D-E344-8D0E-E7D3BA9567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99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8D92-75E7-6B45-AD6F-BCD4321A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other systems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946AED8B-E878-574D-A7F0-BD4C059282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0293823"/>
              </p:ext>
            </p:extLst>
          </p:nvPr>
        </p:nvGraphicFramePr>
        <p:xfrm>
          <a:off x="838200" y="2424714"/>
          <a:ext cx="10515600" cy="2925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8172">
                  <a:extLst>
                    <a:ext uri="{9D8B030D-6E8A-4147-A177-3AD203B41FA5}">
                      <a16:colId xmlns:a16="http://schemas.microsoft.com/office/drawing/2014/main" val="4106377413"/>
                    </a:ext>
                  </a:extLst>
                </a:gridCol>
                <a:gridCol w="1981857">
                  <a:extLst>
                    <a:ext uri="{9D8B030D-6E8A-4147-A177-3AD203B41FA5}">
                      <a16:colId xmlns:a16="http://schemas.microsoft.com/office/drawing/2014/main" val="3811672309"/>
                    </a:ext>
                  </a:extLst>
                </a:gridCol>
                <a:gridCol w="1981857">
                  <a:extLst>
                    <a:ext uri="{9D8B030D-6E8A-4147-A177-3AD203B41FA5}">
                      <a16:colId xmlns:a16="http://schemas.microsoft.com/office/drawing/2014/main" val="4039104881"/>
                    </a:ext>
                  </a:extLst>
                </a:gridCol>
                <a:gridCol w="1981857">
                  <a:extLst>
                    <a:ext uri="{9D8B030D-6E8A-4147-A177-3AD203B41FA5}">
                      <a16:colId xmlns:a16="http://schemas.microsoft.com/office/drawing/2014/main" val="4193275286"/>
                    </a:ext>
                  </a:extLst>
                </a:gridCol>
                <a:gridCol w="1981857">
                  <a:extLst>
                    <a:ext uri="{9D8B030D-6E8A-4147-A177-3AD203B41FA5}">
                      <a16:colId xmlns:a16="http://schemas.microsoft.com/office/drawing/2014/main" val="122979446"/>
                    </a:ext>
                  </a:extLst>
                </a:gridCol>
              </a:tblGrid>
              <a:tr h="4875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GraphNets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NGra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Euler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DGL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543377"/>
                  </a:ext>
                </a:extLst>
              </a:tr>
              <a:tr h="487508">
                <a:tc>
                  <a:txBody>
                    <a:bodyPr/>
                    <a:lstStyle/>
                    <a:p>
                      <a:r>
                        <a:rPr lang="en-US" dirty="0"/>
                        <a:t>Active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873281"/>
                  </a:ext>
                </a:extLst>
              </a:tr>
              <a:tr h="487508">
                <a:tc>
                  <a:txBody>
                    <a:bodyPr/>
                    <a:lstStyle/>
                    <a:p>
                      <a:r>
                        <a:rPr lang="en-US" dirty="0"/>
                        <a:t>Arbitrary reduce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286160"/>
                  </a:ext>
                </a:extLst>
              </a:tr>
              <a:tr h="487508">
                <a:tc>
                  <a:txBody>
                    <a:bodyPr/>
                    <a:lstStyle/>
                    <a:p>
                      <a:r>
                        <a:rPr lang="en-US" dirty="0"/>
                        <a:t>Auto-batching of reduce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731408"/>
                  </a:ext>
                </a:extLst>
              </a:tr>
              <a:tr h="487508">
                <a:tc>
                  <a:txBody>
                    <a:bodyPr/>
                    <a:lstStyle/>
                    <a:p>
                      <a:r>
                        <a:rPr lang="en-US" dirty="0"/>
                        <a:t>Batch multiple graphs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973271"/>
                  </a:ext>
                </a:extLst>
              </a:tr>
              <a:tr h="487508">
                <a:tc>
                  <a:txBody>
                    <a:bodyPr/>
                    <a:lstStyle/>
                    <a:p>
                      <a:r>
                        <a:rPr lang="en-US" dirty="0"/>
                        <a:t>Kernel fusion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069688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CEADF18D-C2AD-E849-9582-E1AFC7209DB8}"/>
              </a:ext>
            </a:extLst>
          </p:cNvPr>
          <p:cNvGrpSpPr/>
          <p:nvPr/>
        </p:nvGrpSpPr>
        <p:grpSpPr>
          <a:xfrm>
            <a:off x="8738160" y="259039"/>
            <a:ext cx="3294725" cy="970836"/>
            <a:chOff x="8123797" y="379963"/>
            <a:chExt cx="3294725" cy="9708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342F83-B94B-584F-A2F3-FA25A60E5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01E601-EC8D-D64B-B53C-BBB51A791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0699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7ED2-882D-FB4F-A560-799D9EB0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ML tasks learn from graphs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3E89CA3-27E9-0944-9FBD-7B2F632D5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716" y="2152077"/>
            <a:ext cx="2496277" cy="29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FA55BF-068D-8B46-9122-F11CD09470EA}"/>
              </a:ext>
            </a:extLst>
          </p:cNvPr>
          <p:cNvSpPr txBox="1"/>
          <p:nvPr/>
        </p:nvSpPr>
        <p:spPr>
          <a:xfrm>
            <a:off x="4889267" y="5305997"/>
            <a:ext cx="200125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Molecule Graph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Jin</a:t>
            </a:r>
            <a:r>
              <a:rPr lang="en-US" altLang="zh-CN" sz="1600" dirty="0"/>
              <a:t> et al. ICML’18]</a:t>
            </a:r>
            <a:endParaRPr lang="zh-CN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472853-9ABF-424E-972D-798F1A4B921F}"/>
              </a:ext>
            </a:extLst>
          </p:cNvPr>
          <p:cNvSpPr txBox="1"/>
          <p:nvPr/>
        </p:nvSpPr>
        <p:spPr>
          <a:xfrm>
            <a:off x="8644416" y="5316101"/>
            <a:ext cx="248638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Base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Schlichtkrull</a:t>
            </a:r>
            <a:r>
              <a:rPr lang="en-US" altLang="zh-CN" sz="1600" dirty="0"/>
              <a:t> et al. arxiv’17]</a:t>
            </a:r>
            <a:endParaRPr lang="zh-CN" alt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3B4C35-08D2-EC44-A6F8-8210826BD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9" y="2152077"/>
            <a:ext cx="3058648" cy="29097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5F83A45-CA4E-FE43-987F-62C5DECE7E89}"/>
              </a:ext>
            </a:extLst>
          </p:cNvPr>
          <p:cNvSpPr txBox="1"/>
          <p:nvPr/>
        </p:nvSpPr>
        <p:spPr>
          <a:xfrm>
            <a:off x="1200624" y="5305997"/>
            <a:ext cx="19048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Social Network</a:t>
            </a:r>
          </a:p>
          <a:p>
            <a:pPr algn="ctr"/>
            <a:r>
              <a:rPr lang="en-US" altLang="zh-CN" sz="1600" dirty="0"/>
              <a:t>[Chen et al. arxiv’18]</a:t>
            </a:r>
            <a:endParaRPr lang="zh-CN" alt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BF9E5E-B774-364C-A63B-4CDBF35B8B20}"/>
              </a:ext>
            </a:extLst>
          </p:cNvPr>
          <p:cNvSpPr txBox="1"/>
          <p:nvPr/>
        </p:nvSpPr>
        <p:spPr>
          <a:xfrm>
            <a:off x="825777" y="1826156"/>
            <a:ext cx="2654509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Community detection</a:t>
            </a:r>
            <a:endParaRPr lang="zh-CN" alt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86B270-5903-BC4A-A84A-60C272E9E852}"/>
              </a:ext>
            </a:extLst>
          </p:cNvPr>
          <p:cNvSpPr txBox="1"/>
          <p:nvPr/>
        </p:nvSpPr>
        <p:spPr>
          <a:xfrm>
            <a:off x="4574086" y="1826156"/>
            <a:ext cx="243554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Find new molecules</a:t>
            </a:r>
            <a:endParaRPr lang="zh-CN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D7E7A8-CDAB-C04F-9A4C-9BB1073DB46C}"/>
              </a:ext>
            </a:extLst>
          </p:cNvPr>
          <p:cNvSpPr txBox="1"/>
          <p:nvPr/>
        </p:nvSpPr>
        <p:spPr>
          <a:xfrm>
            <a:off x="8192280" y="1826156"/>
            <a:ext cx="339067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base completion</a:t>
            </a:r>
            <a:endParaRPr lang="zh-CN" alt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0CBEA-4FBF-644A-B0F0-43635F5ED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279" y="2680821"/>
            <a:ext cx="3469919" cy="2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93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FC1E9-B5ED-A04B-A278-D8B5E2A18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+ Graph =&gt;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F3F93-398E-5148-8202-63C76E66A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422" y="1826764"/>
            <a:ext cx="11763022" cy="1019175"/>
          </a:xfrm>
        </p:spPr>
        <p:txBody>
          <a:bodyPr/>
          <a:lstStyle/>
          <a:p>
            <a:r>
              <a:rPr lang="en-US" dirty="0"/>
              <a:t>Graph neural network (GNN) is emerging as an important class of DL models.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D5EDC-871D-1940-B0A7-4E4AE64EB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" b="4317"/>
          <a:stretch/>
        </p:blipFill>
        <p:spPr bwMode="auto">
          <a:xfrm>
            <a:off x="2412793" y="2336350"/>
            <a:ext cx="7619496" cy="431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897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370EF-CC91-3041-A7BF-8F3D0A20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you’ll learn from this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027C7-A37E-8045-891D-8B0AF613A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91838" cy="4510088"/>
          </a:xfrm>
        </p:spPr>
        <p:txBody>
          <a:bodyPr>
            <a:normAutofit/>
          </a:bodyPr>
          <a:lstStyle/>
          <a:p>
            <a:r>
              <a:rPr lang="en-US" sz="3200" dirty="0"/>
              <a:t>Introduction (30 mins):</a:t>
            </a:r>
          </a:p>
          <a:p>
            <a:pPr lvl="1"/>
            <a:r>
              <a:rPr lang="en-US" sz="2800" dirty="0"/>
              <a:t>What is GNN?</a:t>
            </a:r>
          </a:p>
          <a:p>
            <a:pPr lvl="1"/>
            <a:r>
              <a:rPr lang="en-US" sz="2800" dirty="0"/>
              <a:t>Why a new tool for writing GNNs? </a:t>
            </a:r>
          </a:p>
          <a:p>
            <a:pPr lvl="1"/>
            <a:endParaRPr lang="en-US" sz="2800" dirty="0"/>
          </a:p>
          <a:p>
            <a:r>
              <a:rPr lang="en-US" sz="3200" dirty="0"/>
              <a:t>Hands-on Tutorial (1 </a:t>
            </a:r>
            <a:r>
              <a:rPr lang="en-US" sz="3200" dirty="0" err="1"/>
              <a:t>hr</a:t>
            </a:r>
            <a:r>
              <a:rPr lang="en-US" sz="3200" dirty="0"/>
              <a:t> 30 mins):</a:t>
            </a:r>
          </a:p>
          <a:p>
            <a:pPr lvl="1"/>
            <a:r>
              <a:rPr lang="en-US" sz="2800" dirty="0"/>
              <a:t>Write a popular GNN: Graph Convolution Network [ICLR’17] </a:t>
            </a:r>
          </a:p>
          <a:p>
            <a:pPr lvl="1"/>
            <a:r>
              <a:rPr lang="en-US" sz="2800" dirty="0"/>
              <a:t>Use GCN to to perform community detection</a:t>
            </a:r>
          </a:p>
        </p:txBody>
      </p:sp>
    </p:spTree>
    <p:extLst>
      <p:ext uri="{BB962C8B-B14F-4D97-AF65-F5344CB8AC3E}">
        <p14:creationId xmlns:p14="http://schemas.microsoft.com/office/powerpoint/2010/main" val="2368984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entagon 22">
            <a:extLst>
              <a:ext uri="{FF2B5EF4-FFF2-40B4-BE49-F238E27FC236}">
                <a16:creationId xmlns:a16="http://schemas.microsoft.com/office/drawing/2014/main" id="{F946EF9A-9A8B-CE46-A217-2F7DBEE52533}"/>
              </a:ext>
            </a:extLst>
          </p:cNvPr>
          <p:cNvSpPr/>
          <p:nvPr/>
        </p:nvSpPr>
        <p:spPr>
          <a:xfrm>
            <a:off x="7987368" y="3750809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Classifier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BB8E1-CF70-D24E-A552-FD558668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GNN?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25B50-5C4E-DF49-B3EA-1A513A5CD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6642"/>
          </a:xfrm>
        </p:spPr>
        <p:txBody>
          <a:bodyPr/>
          <a:lstStyle/>
          <a:p>
            <a:r>
              <a:rPr lang="en-US" dirty="0"/>
              <a:t>CNN: learn embedding of an image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8E1D4424-009D-7143-85CB-B0D26E2B630C}"/>
              </a:ext>
            </a:extLst>
          </p:cNvPr>
          <p:cNvSpPr/>
          <p:nvPr/>
        </p:nvSpPr>
        <p:spPr>
          <a:xfrm>
            <a:off x="3138279" y="3750809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CNN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07B4B3-0F36-9C47-9B04-F7F4F5783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8" r="10244"/>
          <a:stretch/>
        </p:blipFill>
        <p:spPr>
          <a:xfrm>
            <a:off x="537069" y="3316277"/>
            <a:ext cx="2320966" cy="228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63D57-B9F1-704B-A573-35E65513B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17" t="25032" r="74705" b="62074"/>
          <a:stretch/>
        </p:blipFill>
        <p:spPr>
          <a:xfrm>
            <a:off x="5485941" y="3316276"/>
            <a:ext cx="2161309" cy="217012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405B647-61A6-AD40-A8D0-B95923171E41}"/>
              </a:ext>
            </a:extLst>
          </p:cNvPr>
          <p:cNvGrpSpPr/>
          <p:nvPr/>
        </p:nvGrpSpPr>
        <p:grpSpPr>
          <a:xfrm>
            <a:off x="2757552" y="2359376"/>
            <a:ext cx="3130630" cy="857682"/>
            <a:chOff x="2777067" y="2302933"/>
            <a:chExt cx="3130630" cy="85768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D01CC5A-6B70-A047-8E63-F3B42167C349}"/>
                </a:ext>
              </a:extLst>
            </p:cNvPr>
            <p:cNvCxnSpPr>
              <a:cxnSpLocks/>
            </p:cNvCxnSpPr>
            <p:nvPr/>
          </p:nvCxnSpPr>
          <p:spPr>
            <a:xfrm>
              <a:off x="2777067" y="2302933"/>
              <a:ext cx="1731321" cy="0"/>
            </a:xfrm>
            <a:prstGeom prst="lin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30FC92C-EEAE-554D-B329-4C457920558E}"/>
                </a:ext>
              </a:extLst>
            </p:cNvPr>
            <p:cNvCxnSpPr>
              <a:cxnSpLocks/>
            </p:cNvCxnSpPr>
            <p:nvPr/>
          </p:nvCxnSpPr>
          <p:spPr>
            <a:xfrm>
              <a:off x="3951111" y="2302933"/>
              <a:ext cx="1956586" cy="857682"/>
            </a:xfrm>
            <a:prstGeom prst="line">
              <a:avLst/>
            </a:prstGeom>
            <a:noFill/>
            <a:ln w="57150"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2BD9BB6-703F-0941-9070-D53A9FDB6AE8}"/>
              </a:ext>
            </a:extLst>
          </p:cNvPr>
          <p:cNvSpPr txBox="1"/>
          <p:nvPr/>
        </p:nvSpPr>
        <p:spPr>
          <a:xfrm>
            <a:off x="10389208" y="3184930"/>
            <a:ext cx="685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7041DD-C7EE-DC4A-A1DA-868E809B321E}"/>
              </a:ext>
            </a:extLst>
          </p:cNvPr>
          <p:cNvSpPr txBox="1"/>
          <p:nvPr/>
        </p:nvSpPr>
        <p:spPr>
          <a:xfrm>
            <a:off x="10326305" y="475947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922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224C-F134-E843-8E25-4032E969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deep learning meets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74C75-1E78-944A-98F7-636026107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7208"/>
          </a:xfrm>
        </p:spPr>
        <p:txBody>
          <a:bodyPr/>
          <a:lstStyle/>
          <a:p>
            <a:r>
              <a:rPr lang="en-US" dirty="0"/>
              <a:t>Graph Neural Network (GNN): learn embedding on graphs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0E93B-9C1A-E34E-92BA-BE087CC1E060}"/>
              </a:ext>
            </a:extLst>
          </p:cNvPr>
          <p:cNvSpPr/>
          <p:nvPr/>
        </p:nvSpPr>
        <p:spPr>
          <a:xfrm>
            <a:off x="6170543" y="3486139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BCB3E0-A53E-6249-92E3-EAC4F6C8462B}"/>
              </a:ext>
            </a:extLst>
          </p:cNvPr>
          <p:cNvSpPr/>
          <p:nvPr/>
        </p:nvSpPr>
        <p:spPr>
          <a:xfrm>
            <a:off x="6170543" y="5295557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2542B5B-823A-5D4A-BD7B-4DBBF7D92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07" t="16542" r="13492" b="17519"/>
          <a:stretch/>
        </p:blipFill>
        <p:spPr>
          <a:xfrm>
            <a:off x="10129273" y="3017181"/>
            <a:ext cx="1066808" cy="9379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B6EAEC-4110-904E-A2B8-6B9883215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724" y="4461162"/>
            <a:ext cx="965906" cy="96590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7588A06-9B96-1A4B-BD49-302F7EE066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129" t="35859" b="35939"/>
          <a:stretch/>
        </p:blipFill>
        <p:spPr>
          <a:xfrm>
            <a:off x="1010282" y="5102504"/>
            <a:ext cx="803562" cy="71287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4C4A15-CB8A-5947-B83E-C0B74E070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1" r="69883" b="65611"/>
          <a:stretch/>
        </p:blipFill>
        <p:spPr>
          <a:xfrm>
            <a:off x="1978785" y="3691003"/>
            <a:ext cx="678874" cy="8692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09B6D00-3B03-6B4C-BF54-90A702030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1" t="34936" r="72823" b="34937"/>
          <a:stretch/>
        </p:blipFill>
        <p:spPr>
          <a:xfrm>
            <a:off x="838200" y="2487770"/>
            <a:ext cx="595745" cy="7615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48A70F2-8DF8-B444-B71F-6D0776971E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53" t="36232" r="33476" b="35566"/>
          <a:stretch/>
        </p:blipFill>
        <p:spPr>
          <a:xfrm>
            <a:off x="3236268" y="2868536"/>
            <a:ext cx="803562" cy="71287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AC534-84B5-A140-A4F2-0838D64C8B7B}"/>
              </a:ext>
            </a:extLst>
          </p:cNvPr>
          <p:cNvCxnSpPr/>
          <p:nvPr/>
        </p:nvCxnSpPr>
        <p:spPr>
          <a:xfrm>
            <a:off x="1433945" y="3249303"/>
            <a:ext cx="678738" cy="605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91511A-B7AF-CD43-AAED-E86999A8FF13}"/>
              </a:ext>
            </a:extLst>
          </p:cNvPr>
          <p:cNvCxnSpPr>
            <a:cxnSpLocks/>
          </p:cNvCxnSpPr>
          <p:nvPr/>
        </p:nvCxnSpPr>
        <p:spPr>
          <a:xfrm flipV="1">
            <a:off x="1554481" y="4459330"/>
            <a:ext cx="518726" cy="702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39DA3E-0B15-5C47-95E2-9899F1AFDDF0}"/>
              </a:ext>
            </a:extLst>
          </p:cNvPr>
          <p:cNvCxnSpPr>
            <a:cxnSpLocks/>
          </p:cNvCxnSpPr>
          <p:nvPr/>
        </p:nvCxnSpPr>
        <p:spPr>
          <a:xfrm flipH="1">
            <a:off x="2536987" y="3406916"/>
            <a:ext cx="762722" cy="447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C4EB2340-968A-EC47-8A5B-4760FFF5A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1" r="69883" b="65611"/>
          <a:stretch/>
        </p:blipFill>
        <p:spPr>
          <a:xfrm>
            <a:off x="6295207" y="4405160"/>
            <a:ext cx="678874" cy="86927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1AC3BFB-2D25-7C44-B48D-E0E480D155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53" t="36232" r="33476" b="35566"/>
          <a:stretch/>
        </p:blipFill>
        <p:spPr>
          <a:xfrm>
            <a:off x="6295207" y="2694037"/>
            <a:ext cx="803562" cy="712879"/>
          </a:xfrm>
          <a:prstGeom prst="rect">
            <a:avLst/>
          </a:prstGeom>
        </p:spPr>
      </p:pic>
      <p:sp>
        <p:nvSpPr>
          <p:cNvPr id="65" name="Pentagon 64">
            <a:extLst>
              <a:ext uri="{FF2B5EF4-FFF2-40B4-BE49-F238E27FC236}">
                <a16:creationId xmlns:a16="http://schemas.microsoft.com/office/drawing/2014/main" id="{5DDB2A9E-92D5-7845-B72C-E97B596C17BE}"/>
              </a:ext>
            </a:extLst>
          </p:cNvPr>
          <p:cNvSpPr/>
          <p:nvPr/>
        </p:nvSpPr>
        <p:spPr>
          <a:xfrm>
            <a:off x="3838393" y="3801448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GNN</a:t>
            </a:r>
          </a:p>
        </p:txBody>
      </p:sp>
      <p:sp>
        <p:nvSpPr>
          <p:cNvPr id="66" name="Pentagon 65">
            <a:extLst>
              <a:ext uri="{FF2B5EF4-FFF2-40B4-BE49-F238E27FC236}">
                <a16:creationId xmlns:a16="http://schemas.microsoft.com/office/drawing/2014/main" id="{AD5F9001-0AF0-1D41-824E-145AEE4FDCB8}"/>
              </a:ext>
            </a:extLst>
          </p:cNvPr>
          <p:cNvSpPr/>
          <p:nvPr/>
        </p:nvSpPr>
        <p:spPr>
          <a:xfrm>
            <a:off x="7781072" y="3754632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Classifier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BFB869-EECD-1D4E-B996-F865609E605D}"/>
              </a:ext>
            </a:extLst>
          </p:cNvPr>
          <p:cNvGrpSpPr/>
          <p:nvPr/>
        </p:nvGrpSpPr>
        <p:grpSpPr>
          <a:xfrm>
            <a:off x="6415152" y="2337922"/>
            <a:ext cx="1731321" cy="1057432"/>
            <a:chOff x="2777067" y="2302933"/>
            <a:chExt cx="1731321" cy="105743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D8C90C2-C989-4D43-9308-BC41D95C5606}"/>
                </a:ext>
              </a:extLst>
            </p:cNvPr>
            <p:cNvCxnSpPr>
              <a:cxnSpLocks/>
            </p:cNvCxnSpPr>
            <p:nvPr/>
          </p:nvCxnSpPr>
          <p:spPr>
            <a:xfrm>
              <a:off x="2777067" y="2302933"/>
              <a:ext cx="1731321" cy="0"/>
            </a:xfrm>
            <a:prstGeom prst="lin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361B8F9-F751-DD4A-B651-210A9563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866" y="2302933"/>
              <a:ext cx="451245" cy="1057432"/>
            </a:xfrm>
            <a:prstGeom prst="line">
              <a:avLst/>
            </a:prstGeom>
            <a:noFill/>
            <a:ln w="57150"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2173039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8861-726E-734B-A7C2-D69BAFA4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in computational biology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841BB5-C714-DB49-B68C-B4FBF308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2"/>
          <a:stretch/>
        </p:blipFill>
        <p:spPr>
          <a:xfrm>
            <a:off x="928514" y="2753077"/>
            <a:ext cx="3804356" cy="20352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58DECC-0083-384C-A872-163D146D7CA5}"/>
              </a:ext>
            </a:extLst>
          </p:cNvPr>
          <p:cNvSpPr txBox="1"/>
          <p:nvPr/>
        </p:nvSpPr>
        <p:spPr>
          <a:xfrm>
            <a:off x="1363286" y="5134009"/>
            <a:ext cx="3369584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3" b="1" dirty="0"/>
              <a:t>Protein-Protein Interaction (PPI) Prediction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Zitnik</a:t>
            </a:r>
            <a:r>
              <a:rPr lang="en-US" altLang="zh-CN" sz="1600" dirty="0"/>
              <a:t> et al. ISMG’18 tutorial]</a:t>
            </a:r>
            <a:endParaRPr lang="zh-CN" alt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E730CA-37E5-7D49-BCF6-82F50F5744BE}"/>
              </a:ext>
            </a:extLst>
          </p:cNvPr>
          <p:cNvSpPr/>
          <p:nvPr/>
        </p:nvSpPr>
        <p:spPr>
          <a:xfrm>
            <a:off x="3619870" y="2653254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122947-9B09-5C47-B7FC-EA53DE442DB0}"/>
              </a:ext>
            </a:extLst>
          </p:cNvPr>
          <p:cNvSpPr/>
          <p:nvPr/>
        </p:nvSpPr>
        <p:spPr>
          <a:xfrm>
            <a:off x="1962060" y="2453609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F6150E-4F64-2340-85A3-5F97061DE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684" y="2296660"/>
            <a:ext cx="356594" cy="3565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7BDC40-2B62-8A4C-9D86-0DD845297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78" y="1724919"/>
            <a:ext cx="4410324" cy="33731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BCC521-6802-D04A-8B6B-EA52989D44C2}"/>
              </a:ext>
            </a:extLst>
          </p:cNvPr>
          <p:cNvSpPr txBox="1"/>
          <p:nvPr/>
        </p:nvSpPr>
        <p:spPr>
          <a:xfrm>
            <a:off x="7099264" y="5216018"/>
            <a:ext cx="286211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3" b="1" dirty="0"/>
              <a:t>Drug repurposing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Zitnik</a:t>
            </a:r>
            <a:r>
              <a:rPr lang="en-US" altLang="zh-CN" sz="1600" dirty="0"/>
              <a:t> et al. Bioinformatics’18]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45517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6BF2-8A04-4440-8E71-F11858EB3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77325" cy="1325563"/>
          </a:xfrm>
        </p:spPr>
        <p:txBody>
          <a:bodyPr/>
          <a:lstStyle/>
          <a:p>
            <a:r>
              <a:rPr lang="en-US" dirty="0"/>
              <a:t>GNN in Natural Language Processing</a:t>
            </a:r>
          </a:p>
        </p:txBody>
      </p:sp>
      <p:pic>
        <p:nvPicPr>
          <p:cNvPr id="4" name="Picture 4" descr="tree_images/ch08-tree-1.png">
            <a:extLst>
              <a:ext uri="{FF2B5EF4-FFF2-40B4-BE49-F238E27FC236}">
                <a16:creationId xmlns:a16="http://schemas.microsoft.com/office/drawing/2014/main" id="{05803A80-0E70-964D-B11B-95792404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663" y="2592363"/>
            <a:ext cx="2952863" cy="19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E5539F-6487-2D49-9CE7-3B79F3A60ACC}"/>
              </a:ext>
            </a:extLst>
          </p:cNvPr>
          <p:cNvSpPr txBox="1"/>
          <p:nvPr/>
        </p:nvSpPr>
        <p:spPr>
          <a:xfrm>
            <a:off x="1758673" y="5022858"/>
            <a:ext cx="3058401" cy="9950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Sentiment analysis based</a:t>
            </a:r>
          </a:p>
          <a:p>
            <a:pPr algn="ctr"/>
            <a:r>
              <a:rPr lang="en-US" altLang="zh-CN" sz="2133" b="1" dirty="0"/>
              <a:t>on sentence parse tree</a:t>
            </a:r>
          </a:p>
          <a:p>
            <a:pPr algn="ctr"/>
            <a:r>
              <a:rPr lang="en-US" altLang="zh-CN" sz="1600" dirty="0"/>
              <a:t>[Tai et al. ACL’15]</a:t>
            </a:r>
            <a:endParaRPr lang="zh-CN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A138BB-2CAB-354A-8D08-2B8F89502FC7}"/>
              </a:ext>
            </a:extLst>
          </p:cNvPr>
          <p:cNvSpPr txBox="1"/>
          <p:nvPr/>
        </p:nvSpPr>
        <p:spPr>
          <a:xfrm>
            <a:off x="7292539" y="5036220"/>
            <a:ext cx="3010183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Graph for QA</a:t>
            </a:r>
          </a:p>
          <a:p>
            <a:pPr algn="ctr"/>
            <a:r>
              <a:rPr lang="en-US" altLang="zh-CN" sz="1600" dirty="0"/>
              <a:t>[Mo et al. ACL’17]</a:t>
            </a:r>
            <a:endParaRPr lang="zh-CN" altLang="en-US" sz="1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29595A-A04D-FA4E-9F61-4935B6787C7D}"/>
              </a:ext>
            </a:extLst>
          </p:cNvPr>
          <p:cNvGrpSpPr/>
          <p:nvPr/>
        </p:nvGrpSpPr>
        <p:grpSpPr>
          <a:xfrm>
            <a:off x="7032978" y="2592363"/>
            <a:ext cx="3485417" cy="1985857"/>
            <a:chOff x="1974001" y="1510910"/>
            <a:chExt cx="4320738" cy="24617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4BB2A7-C642-2540-8EF3-28508253A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42" t="1787" r="83467"/>
            <a:stretch/>
          </p:blipFill>
          <p:spPr>
            <a:xfrm>
              <a:off x="1974001" y="1510910"/>
              <a:ext cx="249911" cy="245717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030E703-203C-944C-B4DD-690D8DDC24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685" t="2644"/>
            <a:stretch/>
          </p:blipFill>
          <p:spPr>
            <a:xfrm>
              <a:off x="2223911" y="1536941"/>
              <a:ext cx="4070828" cy="2435760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2EB12DB-E4F6-7E4F-8874-A840B3E38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34" y="2118515"/>
            <a:ext cx="5143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59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2217</TotalTime>
  <Words>1021</Words>
  <Application>Microsoft Macintosh PowerPoint</Application>
  <PresentationFormat>Widescreen</PresentationFormat>
  <Paragraphs>293</Paragraphs>
  <Slides>28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等线</vt:lpstr>
      <vt:lpstr>等线 Light</vt:lpstr>
      <vt:lpstr>Arial</vt:lpstr>
      <vt:lpstr>Calibri</vt:lpstr>
      <vt:lpstr>Calibri Light</vt:lpstr>
      <vt:lpstr>Cambria Math</vt:lpstr>
      <vt:lpstr>Consolas</vt:lpstr>
      <vt:lpstr>Microsoft Sans Serif</vt:lpstr>
      <vt:lpstr>Wingdings</vt:lpstr>
      <vt:lpstr>Office Theme</vt:lpstr>
      <vt:lpstr>Learning Graph Neural Networks with Deep Graph Library</vt:lpstr>
      <vt:lpstr>Graph data are everywhere</vt:lpstr>
      <vt:lpstr>Many ML tasks learn from graphs</vt:lpstr>
      <vt:lpstr>Deep learning + Graph =&gt; GNN</vt:lpstr>
      <vt:lpstr>What you’ll learn from this tutorial</vt:lpstr>
      <vt:lpstr>What is GNN? </vt:lpstr>
      <vt:lpstr>When deep learning meets graph</vt:lpstr>
      <vt:lpstr>GNN in computational biology</vt:lpstr>
      <vt:lpstr>GNN in Natural Language Processing</vt:lpstr>
      <vt:lpstr>GNN in Computer Vision</vt:lpstr>
      <vt:lpstr>Existing tools do not support GNNs well</vt:lpstr>
      <vt:lpstr>Existing implementations are often slow </vt:lpstr>
      <vt:lpstr>Why is programming GNN hard?</vt:lpstr>
      <vt:lpstr>Our System: Deep Graph Library (DGL)</vt:lpstr>
      <vt:lpstr>DGL has open-sourced</vt:lpstr>
      <vt:lpstr>PowerPoint Presentation</vt:lpstr>
      <vt:lpstr>DGL’s offers</vt:lpstr>
      <vt:lpstr>Tutorial outline</vt:lpstr>
      <vt:lpstr>PowerPoint Presentation</vt:lpstr>
      <vt:lpstr>DGL’s Message Passing API</vt:lpstr>
      <vt:lpstr>DGL’s Message Passing Model</vt:lpstr>
      <vt:lpstr>DGL’s Message Passing Model</vt:lpstr>
      <vt:lpstr>Fuse message passing</vt:lpstr>
      <vt:lpstr>Fuse message passing</vt:lpstr>
      <vt:lpstr>Batch Multiple Graphs</vt:lpstr>
      <vt:lpstr>Resources</vt:lpstr>
      <vt:lpstr>Representation Learning</vt:lpstr>
      <vt:lpstr>Comparison with other systems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Graph Library</dc:title>
  <dc:creator>Lingfan Yu</dc:creator>
  <cp:lastModifiedBy>Lingfan Yu</cp:lastModifiedBy>
  <cp:revision>240</cp:revision>
  <dcterms:created xsi:type="dcterms:W3CDTF">2019-02-14T18:59:47Z</dcterms:created>
  <dcterms:modified xsi:type="dcterms:W3CDTF">2019-03-06T16:25:02Z</dcterms:modified>
</cp:coreProperties>
</file>